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8"/>
  </p:notesMasterIdLst>
  <p:handoutMasterIdLst>
    <p:handoutMasterId r:id="rId489"/>
  </p:handoutMasterIdLst>
  <p:sldIdLst>
    <p:sldId id="256" r:id="rId2"/>
    <p:sldId id="351" r:id="rId3"/>
    <p:sldId id="258" r:id="rId4"/>
    <p:sldId id="499" r:id="rId5"/>
    <p:sldId id="279" r:id="rId6"/>
    <p:sldId id="497" r:id="rId7"/>
    <p:sldId id="638" r:id="rId8"/>
    <p:sldId id="640" r:id="rId9"/>
    <p:sldId id="660" r:id="rId10"/>
    <p:sldId id="641" r:id="rId11"/>
    <p:sldId id="648" r:id="rId12"/>
    <p:sldId id="653" r:id="rId13"/>
    <p:sldId id="642" r:id="rId14"/>
    <p:sldId id="643" r:id="rId15"/>
    <p:sldId id="644" r:id="rId16"/>
    <p:sldId id="645" r:id="rId17"/>
    <p:sldId id="647" r:id="rId18"/>
    <p:sldId id="654" r:id="rId19"/>
    <p:sldId id="646" r:id="rId20"/>
    <p:sldId id="650" r:id="rId21"/>
    <p:sldId id="649" r:id="rId22"/>
    <p:sldId id="651" r:id="rId23"/>
    <p:sldId id="701" r:id="rId24"/>
    <p:sldId id="652" r:id="rId25"/>
    <p:sldId id="726" r:id="rId26"/>
    <p:sldId id="655" r:id="rId27"/>
    <p:sldId id="728" r:id="rId28"/>
    <p:sldId id="729" r:id="rId29"/>
    <p:sldId id="730" r:id="rId30"/>
    <p:sldId id="731" r:id="rId31"/>
    <p:sldId id="732" r:id="rId32"/>
    <p:sldId id="733" r:id="rId33"/>
    <p:sldId id="734" r:id="rId34"/>
    <p:sldId id="742" r:id="rId35"/>
    <p:sldId id="743" r:id="rId36"/>
    <p:sldId id="744" r:id="rId37"/>
    <p:sldId id="745" r:id="rId38"/>
    <p:sldId id="746" r:id="rId39"/>
    <p:sldId id="747" r:id="rId40"/>
    <p:sldId id="750" r:id="rId41"/>
    <p:sldId id="735" r:id="rId42"/>
    <p:sldId id="741" r:id="rId43"/>
    <p:sldId id="736" r:id="rId44"/>
    <p:sldId id="737" r:id="rId45"/>
    <p:sldId id="738" r:id="rId46"/>
    <p:sldId id="739" r:id="rId47"/>
    <p:sldId id="740" r:id="rId48"/>
    <p:sldId id="748" r:id="rId49"/>
    <p:sldId id="293" r:id="rId50"/>
    <p:sldId id="259" r:id="rId51"/>
    <p:sldId id="301" r:id="rId52"/>
    <p:sldId id="261" r:id="rId53"/>
    <p:sldId id="260" r:id="rId54"/>
    <p:sldId id="268" r:id="rId55"/>
    <p:sldId id="346" r:id="rId56"/>
    <p:sldId id="345" r:id="rId57"/>
    <p:sldId id="263" r:id="rId58"/>
    <p:sldId id="262" r:id="rId59"/>
    <p:sldId id="283" r:id="rId60"/>
    <p:sldId id="639" r:id="rId61"/>
    <p:sldId id="657" r:id="rId62"/>
    <p:sldId id="662" r:id="rId63"/>
    <p:sldId id="264" r:id="rId64"/>
    <p:sldId id="265" r:id="rId65"/>
    <p:sldId id="266" r:id="rId66"/>
    <p:sldId id="267" r:id="rId67"/>
    <p:sldId id="349" r:id="rId68"/>
    <p:sldId id="269" r:id="rId69"/>
    <p:sldId id="338" r:id="rId70"/>
    <p:sldId id="337" r:id="rId71"/>
    <p:sldId id="658" r:id="rId72"/>
    <p:sldId id="500" r:id="rId73"/>
    <p:sldId id="350" r:id="rId74"/>
    <p:sldId id="270" r:id="rId75"/>
    <p:sldId id="339" r:id="rId76"/>
    <p:sldId id="340" r:id="rId77"/>
    <p:sldId id="341" r:id="rId78"/>
    <p:sldId id="342" r:id="rId79"/>
    <p:sldId id="347" r:id="rId80"/>
    <p:sldId id="557" r:id="rId81"/>
    <p:sldId id="343" r:id="rId82"/>
    <p:sldId id="344" r:id="rId83"/>
    <p:sldId id="271" r:id="rId84"/>
    <p:sldId id="272" r:id="rId85"/>
    <p:sldId id="273" r:id="rId86"/>
    <p:sldId id="319" r:id="rId87"/>
    <p:sldId id="320" r:id="rId88"/>
    <p:sldId id="699" r:id="rId89"/>
    <p:sldId id="285" r:id="rId90"/>
    <p:sldId id="606" r:id="rId91"/>
    <p:sldId id="286" r:id="rId92"/>
    <p:sldId id="287" r:id="rId93"/>
    <p:sldId id="288" r:id="rId94"/>
    <p:sldId id="289" r:id="rId95"/>
    <p:sldId id="603" r:id="rId96"/>
    <p:sldId id="284" r:id="rId97"/>
    <p:sldId id="290" r:id="rId98"/>
    <p:sldId id="274" r:id="rId99"/>
    <p:sldId id="275" r:id="rId100"/>
    <p:sldId id="276" r:id="rId101"/>
    <p:sldId id="277" r:id="rId102"/>
    <p:sldId id="604" r:id="rId103"/>
    <p:sldId id="605" r:id="rId104"/>
    <p:sldId id="291" r:id="rId105"/>
    <p:sldId id="292" r:id="rId106"/>
    <p:sldId id="303" r:id="rId107"/>
    <p:sldId id="317" r:id="rId108"/>
    <p:sldId id="314" r:id="rId109"/>
    <p:sldId id="316" r:id="rId110"/>
    <p:sldId id="318" r:id="rId111"/>
    <p:sldId id="749" r:id="rId112"/>
    <p:sldId id="330" r:id="rId113"/>
    <p:sldId id="329" r:id="rId114"/>
    <p:sldId id="312" r:id="rId115"/>
    <p:sldId id="321" r:id="rId116"/>
    <p:sldId id="663" r:id="rId117"/>
    <p:sldId id="664" r:id="rId118"/>
    <p:sldId id="331" r:id="rId119"/>
    <p:sldId id="348" r:id="rId120"/>
    <p:sldId id="294" r:id="rId121"/>
    <p:sldId id="295" r:id="rId122"/>
    <p:sldId id="296" r:id="rId123"/>
    <p:sldId id="298" r:id="rId124"/>
    <p:sldId id="299" r:id="rId125"/>
    <p:sldId id="300" r:id="rId126"/>
    <p:sldId id="307" r:id="rId127"/>
    <p:sldId id="501" r:id="rId128"/>
    <p:sldId id="502" r:id="rId129"/>
    <p:sldId id="659" r:id="rId130"/>
    <p:sldId id="302" r:id="rId131"/>
    <p:sldId id="661" r:id="rId132"/>
    <p:sldId id="308" r:id="rId133"/>
    <p:sldId id="305" r:id="rId134"/>
    <p:sldId id="483" r:id="rId135"/>
    <p:sldId id="484" r:id="rId136"/>
    <p:sldId id="325" r:id="rId137"/>
    <p:sldId id="309" r:id="rId138"/>
    <p:sldId id="310" r:id="rId139"/>
    <p:sldId id="313" r:id="rId140"/>
    <p:sldId id="326" r:id="rId141"/>
    <p:sldId id="306" r:id="rId142"/>
    <p:sldId id="311" r:id="rId143"/>
    <p:sldId id="354" r:id="rId144"/>
    <p:sldId id="355" r:id="rId145"/>
    <p:sldId id="356" r:id="rId146"/>
    <p:sldId id="357" r:id="rId147"/>
    <p:sldId id="358" r:id="rId148"/>
    <p:sldId id="360" r:id="rId149"/>
    <p:sldId id="359" r:id="rId150"/>
    <p:sldId id="703" r:id="rId151"/>
    <p:sldId id="704" r:id="rId152"/>
    <p:sldId id="705" r:id="rId153"/>
    <p:sldId id="706" r:id="rId154"/>
    <p:sldId id="462" r:id="rId155"/>
    <p:sldId id="463" r:id="rId156"/>
    <p:sldId id="464" r:id="rId157"/>
    <p:sldId id="465" r:id="rId158"/>
    <p:sldId id="466" r:id="rId159"/>
    <p:sldId id="467" r:id="rId160"/>
    <p:sldId id="609" r:id="rId161"/>
    <p:sldId id="610" r:id="rId162"/>
    <p:sldId id="611" r:id="rId163"/>
    <p:sldId id="612" r:id="rId164"/>
    <p:sldId id="613" r:id="rId165"/>
    <p:sldId id="614" r:id="rId166"/>
    <p:sldId id="615" r:id="rId167"/>
    <p:sldId id="616" r:id="rId168"/>
    <p:sldId id="617" r:id="rId169"/>
    <p:sldId id="618" r:id="rId170"/>
    <p:sldId id="619" r:id="rId171"/>
    <p:sldId id="620" r:id="rId172"/>
    <p:sldId id="621" r:id="rId173"/>
    <p:sldId id="622" r:id="rId174"/>
    <p:sldId id="443" r:id="rId175"/>
    <p:sldId id="444" r:id="rId176"/>
    <p:sldId id="445" r:id="rId177"/>
    <p:sldId id="446" r:id="rId178"/>
    <p:sldId id="447" r:id="rId179"/>
    <p:sldId id="448" r:id="rId180"/>
    <p:sldId id="524" r:id="rId181"/>
    <p:sldId id="707" r:id="rId182"/>
    <p:sldId id="708" r:id="rId183"/>
    <p:sldId id="709" r:id="rId184"/>
    <p:sldId id="710" r:id="rId185"/>
    <p:sldId id="711" r:id="rId186"/>
    <p:sldId id="712" r:id="rId187"/>
    <p:sldId id="714" r:id="rId188"/>
    <p:sldId id="715" r:id="rId189"/>
    <p:sldId id="716" r:id="rId190"/>
    <p:sldId id="713" r:id="rId191"/>
    <p:sldId id="461" r:id="rId192"/>
    <p:sldId id="526" r:id="rId193"/>
    <p:sldId id="468" r:id="rId194"/>
    <p:sldId id="469" r:id="rId195"/>
    <p:sldId id="470" r:id="rId196"/>
    <p:sldId id="471" r:id="rId197"/>
    <p:sldId id="472" r:id="rId198"/>
    <p:sldId id="473" r:id="rId199"/>
    <p:sldId id="474" r:id="rId200"/>
    <p:sldId id="667" r:id="rId201"/>
    <p:sldId id="475" r:id="rId202"/>
    <p:sldId id="476" r:id="rId203"/>
    <p:sldId id="477" r:id="rId204"/>
    <p:sldId id="478" r:id="rId205"/>
    <p:sldId id="481" r:id="rId206"/>
    <p:sldId id="479" r:id="rId207"/>
    <p:sldId id="480" r:id="rId208"/>
    <p:sldId id="482" r:id="rId209"/>
    <p:sldId id="668" r:id="rId210"/>
    <p:sldId id="623" r:id="rId211"/>
    <p:sldId id="669" r:id="rId212"/>
    <p:sldId id="624" r:id="rId213"/>
    <p:sldId id="625" r:id="rId214"/>
    <p:sldId id="626" r:id="rId215"/>
    <p:sldId id="627" r:id="rId216"/>
    <p:sldId id="670" r:id="rId217"/>
    <p:sldId id="505" r:id="rId218"/>
    <p:sldId id="506" r:id="rId219"/>
    <p:sldId id="507" r:id="rId220"/>
    <p:sldId id="508" r:id="rId221"/>
    <p:sldId id="509" r:id="rId222"/>
    <p:sldId id="510" r:id="rId223"/>
    <p:sldId id="512" r:id="rId224"/>
    <p:sldId id="520" r:id="rId225"/>
    <p:sldId id="441" r:id="rId226"/>
    <p:sldId id="442" r:id="rId227"/>
    <p:sldId id="450" r:id="rId228"/>
    <p:sldId id="451" r:id="rId229"/>
    <p:sldId id="452" r:id="rId230"/>
    <p:sldId id="453" r:id="rId231"/>
    <p:sldId id="454" r:id="rId232"/>
    <p:sldId id="671" r:id="rId233"/>
    <p:sldId id="361" r:id="rId234"/>
    <p:sldId id="362" r:id="rId235"/>
    <p:sldId id="363" r:id="rId236"/>
    <p:sldId id="364" r:id="rId237"/>
    <p:sldId id="365" r:id="rId238"/>
    <p:sldId id="366" r:id="rId239"/>
    <p:sldId id="367" r:id="rId240"/>
    <p:sldId id="368" r:id="rId241"/>
    <p:sldId id="369" r:id="rId242"/>
    <p:sldId id="511" r:id="rId243"/>
    <p:sldId id="370" r:id="rId244"/>
    <p:sldId id="371" r:id="rId245"/>
    <p:sldId id="372" r:id="rId246"/>
    <p:sldId id="373" r:id="rId247"/>
    <p:sldId id="374" r:id="rId248"/>
    <p:sldId id="375" r:id="rId249"/>
    <p:sldId id="376" r:id="rId250"/>
    <p:sldId id="377" r:id="rId251"/>
    <p:sldId id="378" r:id="rId252"/>
    <p:sldId id="379" r:id="rId253"/>
    <p:sldId id="380" r:id="rId254"/>
    <p:sldId id="523" r:id="rId255"/>
    <p:sldId id="381" r:id="rId256"/>
    <p:sldId id="382" r:id="rId257"/>
    <p:sldId id="383" r:id="rId258"/>
    <p:sldId id="384" r:id="rId259"/>
    <p:sldId id="386" r:id="rId260"/>
    <p:sldId id="387" r:id="rId261"/>
    <p:sldId id="388" r:id="rId262"/>
    <p:sldId id="389" r:id="rId263"/>
    <p:sldId id="390" r:id="rId264"/>
    <p:sldId id="549" r:id="rId265"/>
    <p:sldId id="550" r:id="rId266"/>
    <p:sldId id="551" r:id="rId267"/>
    <p:sldId id="552" r:id="rId268"/>
    <p:sldId id="553" r:id="rId269"/>
    <p:sldId id="554" r:id="rId270"/>
    <p:sldId id="555" r:id="rId271"/>
    <p:sldId id="556" r:id="rId272"/>
    <p:sldId id="675" r:id="rId273"/>
    <p:sldId id="676" r:id="rId274"/>
    <p:sldId id="391" r:id="rId275"/>
    <p:sldId id="392" r:id="rId276"/>
    <p:sldId id="393" r:id="rId277"/>
    <p:sldId id="394" r:id="rId278"/>
    <p:sldId id="395" r:id="rId279"/>
    <p:sldId id="396" r:id="rId280"/>
    <p:sldId id="397" r:id="rId281"/>
    <p:sldId id="398" r:id="rId282"/>
    <p:sldId id="521" r:id="rId283"/>
    <p:sldId id="440" r:id="rId284"/>
    <p:sldId id="455" r:id="rId285"/>
    <p:sldId id="456" r:id="rId286"/>
    <p:sldId id="637" r:id="rId287"/>
    <p:sldId id="458" r:id="rId288"/>
    <p:sldId id="459" r:id="rId289"/>
    <p:sldId id="460" r:id="rId290"/>
    <p:sldId id="608" r:id="rId291"/>
    <p:sldId id="727" r:id="rId292"/>
    <p:sldId id="522" r:id="rId293"/>
    <p:sldId id="399" r:id="rId294"/>
    <p:sldId id="400" r:id="rId295"/>
    <p:sldId id="401" r:id="rId296"/>
    <p:sldId id="402" r:id="rId297"/>
    <p:sldId id="403" r:id="rId298"/>
    <p:sldId id="404" r:id="rId299"/>
    <p:sldId id="405" r:id="rId300"/>
    <p:sldId id="406" r:id="rId301"/>
    <p:sldId id="407" r:id="rId302"/>
    <p:sldId id="408" r:id="rId303"/>
    <p:sldId id="409" r:id="rId304"/>
    <p:sldId id="410" r:id="rId305"/>
    <p:sldId id="411" r:id="rId306"/>
    <p:sldId id="412" r:id="rId307"/>
    <p:sldId id="413" r:id="rId308"/>
    <p:sldId id="414" r:id="rId309"/>
    <p:sldId id="415" r:id="rId310"/>
    <p:sldId id="416" r:id="rId311"/>
    <p:sldId id="417" r:id="rId312"/>
    <p:sldId id="418" r:id="rId313"/>
    <p:sldId id="419" r:id="rId314"/>
    <p:sldId id="420" r:id="rId315"/>
    <p:sldId id="421" r:id="rId316"/>
    <p:sldId id="422" r:id="rId317"/>
    <p:sldId id="423" r:id="rId318"/>
    <p:sldId id="424" r:id="rId319"/>
    <p:sldId id="425" r:id="rId320"/>
    <p:sldId id="426" r:id="rId321"/>
    <p:sldId id="435" r:id="rId322"/>
    <p:sldId id="436" r:id="rId323"/>
    <p:sldId id="437" r:id="rId324"/>
    <p:sldId id="438" r:id="rId325"/>
    <p:sldId id="439" r:id="rId326"/>
    <p:sldId id="503" r:id="rId327"/>
    <p:sldId id="513" r:id="rId328"/>
    <p:sldId id="529" r:id="rId329"/>
    <p:sldId id="504" r:id="rId330"/>
    <p:sldId id="514" r:id="rId331"/>
    <p:sldId id="527" r:id="rId332"/>
    <p:sldId id="700" r:id="rId333"/>
    <p:sldId id="516" r:id="rId334"/>
    <p:sldId id="515" r:id="rId335"/>
    <p:sldId id="672" r:id="rId336"/>
    <p:sldId id="673" r:id="rId337"/>
    <p:sldId id="607" r:id="rId338"/>
    <p:sldId id="528" r:id="rId339"/>
    <p:sldId id="689" r:id="rId340"/>
    <p:sldId id="690" r:id="rId341"/>
    <p:sldId id="519" r:id="rId342"/>
    <p:sldId id="530" r:id="rId343"/>
    <p:sldId id="542" r:id="rId344"/>
    <p:sldId id="543" r:id="rId345"/>
    <p:sldId id="558" r:id="rId346"/>
    <p:sldId id="559" r:id="rId347"/>
    <p:sldId id="560" r:id="rId348"/>
    <p:sldId id="561" r:id="rId349"/>
    <p:sldId id="562" r:id="rId350"/>
    <p:sldId id="564" r:id="rId351"/>
    <p:sldId id="565" r:id="rId352"/>
    <p:sldId id="563" r:id="rId353"/>
    <p:sldId id="688" r:id="rId354"/>
    <p:sldId id="531" r:id="rId355"/>
    <p:sldId id="532" r:id="rId356"/>
    <p:sldId id="533" r:id="rId357"/>
    <p:sldId id="534" r:id="rId358"/>
    <p:sldId id="535" r:id="rId359"/>
    <p:sldId id="540" r:id="rId360"/>
    <p:sldId id="541" r:id="rId361"/>
    <p:sldId id="536" r:id="rId362"/>
    <p:sldId id="537" r:id="rId363"/>
    <p:sldId id="538" r:id="rId364"/>
    <p:sldId id="539" r:id="rId365"/>
    <p:sldId id="674" r:id="rId366"/>
    <p:sldId id="685" r:id="rId367"/>
    <p:sldId id="686" r:id="rId368"/>
    <p:sldId id="687" r:id="rId369"/>
    <p:sldId id="691" r:id="rId370"/>
    <p:sldId id="692" r:id="rId371"/>
    <p:sldId id="693" r:id="rId372"/>
    <p:sldId id="694" r:id="rId373"/>
    <p:sldId id="695" r:id="rId374"/>
    <p:sldId id="696" r:id="rId375"/>
    <p:sldId id="697" r:id="rId376"/>
    <p:sldId id="698" r:id="rId377"/>
    <p:sldId id="702" r:id="rId378"/>
    <p:sldId id="485" r:id="rId379"/>
    <p:sldId id="486" r:id="rId380"/>
    <p:sldId id="487" r:id="rId381"/>
    <p:sldId id="488" r:id="rId382"/>
    <p:sldId id="489" r:id="rId383"/>
    <p:sldId id="490" r:id="rId384"/>
    <p:sldId id="491" r:id="rId385"/>
    <p:sldId id="492" r:id="rId386"/>
    <p:sldId id="493" r:id="rId387"/>
    <p:sldId id="544" r:id="rId388"/>
    <p:sldId id="494" r:id="rId389"/>
    <p:sldId id="546" r:id="rId390"/>
    <p:sldId id="547" r:id="rId391"/>
    <p:sldId id="545" r:id="rId392"/>
    <p:sldId id="548" r:id="rId393"/>
    <p:sldId id="495" r:id="rId394"/>
    <p:sldId id="577" r:id="rId395"/>
    <p:sldId id="578" r:id="rId396"/>
    <p:sldId id="580" r:id="rId397"/>
    <p:sldId id="579" r:id="rId398"/>
    <p:sldId id="581" r:id="rId399"/>
    <p:sldId id="582" r:id="rId400"/>
    <p:sldId id="583" r:id="rId401"/>
    <p:sldId id="584" r:id="rId402"/>
    <p:sldId id="585" r:id="rId403"/>
    <p:sldId id="586" r:id="rId404"/>
    <p:sldId id="590" r:id="rId405"/>
    <p:sldId id="587" r:id="rId406"/>
    <p:sldId id="588" r:id="rId407"/>
    <p:sldId id="589" r:id="rId408"/>
    <p:sldId id="591" r:id="rId409"/>
    <p:sldId id="592" r:id="rId410"/>
    <p:sldId id="593" r:id="rId411"/>
    <p:sldId id="594" r:id="rId412"/>
    <p:sldId id="595" r:id="rId413"/>
    <p:sldId id="596" r:id="rId414"/>
    <p:sldId id="597" r:id="rId415"/>
    <p:sldId id="598" r:id="rId416"/>
    <p:sldId id="599" r:id="rId417"/>
    <p:sldId id="600" r:id="rId418"/>
    <p:sldId id="601" r:id="rId419"/>
    <p:sldId id="602" r:id="rId420"/>
    <p:sldId id="677" r:id="rId421"/>
    <p:sldId id="678" r:id="rId422"/>
    <p:sldId id="679" r:id="rId423"/>
    <p:sldId id="680" r:id="rId424"/>
    <p:sldId id="681" r:id="rId425"/>
    <p:sldId id="682" r:id="rId426"/>
    <p:sldId id="683" r:id="rId427"/>
    <p:sldId id="684" r:id="rId428"/>
    <p:sldId id="717" r:id="rId429"/>
    <p:sldId id="718" r:id="rId430"/>
    <p:sldId id="719" r:id="rId431"/>
    <p:sldId id="720" r:id="rId432"/>
    <p:sldId id="721" r:id="rId433"/>
    <p:sldId id="722" r:id="rId434"/>
    <p:sldId id="723" r:id="rId435"/>
    <p:sldId id="724" r:id="rId436"/>
    <p:sldId id="725" r:id="rId437"/>
    <p:sldId id="751" r:id="rId438"/>
    <p:sldId id="752" r:id="rId439"/>
    <p:sldId id="753" r:id="rId440"/>
    <p:sldId id="761" r:id="rId441"/>
    <p:sldId id="754" r:id="rId442"/>
    <p:sldId id="779" r:id="rId443"/>
    <p:sldId id="762" r:id="rId444"/>
    <p:sldId id="755" r:id="rId445"/>
    <p:sldId id="760" r:id="rId446"/>
    <p:sldId id="756" r:id="rId447"/>
    <p:sldId id="757" r:id="rId448"/>
    <p:sldId id="758" r:id="rId449"/>
    <p:sldId id="759" r:id="rId450"/>
    <p:sldId id="763" r:id="rId451"/>
    <p:sldId id="764" r:id="rId452"/>
    <p:sldId id="765" r:id="rId453"/>
    <p:sldId id="766" r:id="rId454"/>
    <p:sldId id="768" r:id="rId455"/>
    <p:sldId id="767" r:id="rId456"/>
    <p:sldId id="771" r:id="rId457"/>
    <p:sldId id="772" r:id="rId458"/>
    <p:sldId id="773" r:id="rId459"/>
    <p:sldId id="774" r:id="rId460"/>
    <p:sldId id="775" r:id="rId461"/>
    <p:sldId id="776" r:id="rId462"/>
    <p:sldId id="777" r:id="rId463"/>
    <p:sldId id="778" r:id="rId464"/>
    <p:sldId id="780" r:id="rId465"/>
    <p:sldId id="781" r:id="rId466"/>
    <p:sldId id="782" r:id="rId467"/>
    <p:sldId id="783" r:id="rId468"/>
    <p:sldId id="784" r:id="rId469"/>
    <p:sldId id="786" r:id="rId470"/>
    <p:sldId id="787" r:id="rId471"/>
    <p:sldId id="769" r:id="rId472"/>
    <p:sldId id="785" r:id="rId473"/>
    <p:sldId id="770" r:id="rId474"/>
    <p:sldId id="433" r:id="rId475"/>
    <p:sldId id="434" r:id="rId476"/>
    <p:sldId id="566" r:id="rId477"/>
    <p:sldId id="496" r:id="rId478"/>
    <p:sldId id="567" r:id="rId479"/>
    <p:sldId id="569" r:id="rId480"/>
    <p:sldId id="570" r:id="rId481"/>
    <p:sldId id="568" r:id="rId482"/>
    <p:sldId id="322" r:id="rId483"/>
    <p:sldId id="323" r:id="rId484"/>
    <p:sldId id="656" r:id="rId485"/>
    <p:sldId id="324" r:id="rId486"/>
    <p:sldId id="498" r:id="rId487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603"/>
            <p14:sldId id="284"/>
            <p14:sldId id="290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299"/>
            <p14:sldId id="300"/>
            <p14:sldId id="307"/>
            <p14:sldId id="501"/>
            <p14:sldId id="502"/>
            <p14:sldId id="659"/>
            <p14:sldId id="302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Machine learning" id="{E0463D9A-ACA2-4713-B689-A77B5223179F}">
          <p14:sldIdLst>
            <p14:sldId id="751"/>
            <p14:sldId id="752"/>
            <p14:sldId id="753"/>
            <p14:sldId id="761"/>
            <p14:sldId id="754"/>
            <p14:sldId id="779"/>
            <p14:sldId id="762"/>
            <p14:sldId id="755"/>
            <p14:sldId id="760"/>
            <p14:sldId id="756"/>
            <p14:sldId id="757"/>
            <p14:sldId id="758"/>
            <p14:sldId id="759"/>
            <p14:sldId id="763"/>
            <p14:sldId id="764"/>
            <p14:sldId id="765"/>
            <p14:sldId id="766"/>
            <p14:sldId id="768"/>
            <p14:sldId id="767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80"/>
            <p14:sldId id="781"/>
            <p14:sldId id="782"/>
            <p14:sldId id="783"/>
            <p14:sldId id="784"/>
            <p14:sldId id="786"/>
            <p14:sldId id="787"/>
            <p14:sldId id="769"/>
            <p14:sldId id="785"/>
            <p14:sldId id="770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115" d="100"/>
          <a:sy n="115" d="100"/>
        </p:scale>
        <p:origin x="516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656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notesMaster" Target="notesMasters/notesMaster1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369" Type="http://schemas.openxmlformats.org/officeDocument/2006/relationships/slide" Target="slides/slide368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15" Type="http://schemas.openxmlformats.org/officeDocument/2006/relationships/slide" Target="slides/slide414.xml"/><Relationship Id="rId436" Type="http://schemas.openxmlformats.org/officeDocument/2006/relationships/slide" Target="slides/slide435.xml"/><Relationship Id="rId457" Type="http://schemas.openxmlformats.org/officeDocument/2006/relationships/slide" Target="slides/slide456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478" Type="http://schemas.openxmlformats.org/officeDocument/2006/relationships/slide" Target="slides/slide47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489" Type="http://schemas.openxmlformats.org/officeDocument/2006/relationships/handoutMaster" Target="handoutMasters/handoutMaster1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slide" Target="slides/slide4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490" Type="http://schemas.openxmlformats.org/officeDocument/2006/relationships/commentAuthors" Target="commentAuthors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491" Type="http://schemas.openxmlformats.org/officeDocument/2006/relationships/presProps" Target="presProp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slide" Target="slides/slide48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492" Type="http://schemas.openxmlformats.org/officeDocument/2006/relationships/viewProps" Target="viewProps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slide" Target="slides/slide481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493" Type="http://schemas.openxmlformats.org/officeDocument/2006/relationships/theme" Target="theme/theme1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slide" Target="slides/slide482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494" Type="http://schemas.openxmlformats.org/officeDocument/2006/relationships/tableStyles" Target="tableStyle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slide" Target="slides/slide483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7.wmf"/><Relationship Id="rId2" Type="http://schemas.openxmlformats.org/officeDocument/2006/relationships/image" Target="../media/image86.wmf"/><Relationship Id="rId1" Type="http://schemas.openxmlformats.org/officeDocument/2006/relationships/image" Target="../media/image85.wmf"/><Relationship Id="rId5" Type="http://schemas.openxmlformats.org/officeDocument/2006/relationships/image" Target="../media/image89.wmf"/><Relationship Id="rId4" Type="http://schemas.openxmlformats.org/officeDocument/2006/relationships/image" Target="../media/image8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2017-07-05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2017-07-05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5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5/07/2017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5/07/2017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5/07/2017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5/07/2017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5/07/2017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5/07/2017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5/07/2017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5/07/2017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5/07/2017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5/07/2017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5/07/2017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5/07/2017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85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67.xml"/><Relationship Id="rId2" Type="http://schemas.openxmlformats.org/officeDocument/2006/relationships/slide" Target="slide4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3.xml"/><Relationship Id="rId4" Type="http://schemas.openxmlformats.org/officeDocument/2006/relationships/slide" Target="slide7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93.xml"/><Relationship Id="rId2" Type="http://schemas.openxmlformats.org/officeDocument/2006/relationships/slide" Target="slide12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83.xml"/><Relationship Id="rId4" Type="http://schemas.openxmlformats.org/officeDocument/2006/relationships/slide" Target="slide27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13.xml"/><Relationship Id="rId2" Type="http://schemas.openxmlformats.org/officeDocument/2006/relationships/slide" Target="slide107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60.xml"/><Relationship Id="rId2" Type="http://schemas.openxmlformats.org/officeDocument/2006/relationships/slide" Target="slide11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4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10.xml"/><Relationship Id="rId2" Type="http://schemas.openxmlformats.org/officeDocument/2006/relationships/slide" Target="slide191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476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17.xml"/><Relationship Id="rId2" Type="http://schemas.openxmlformats.org/officeDocument/2006/relationships/slide" Target="slide174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18.xml"/><Relationship Id="rId2" Type="http://schemas.openxmlformats.org/officeDocument/2006/relationships/slide" Target="slide22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1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321.xml"/><Relationship Id="rId3" Type="http://schemas.openxmlformats.org/officeDocument/2006/relationships/slide" Target="slide233.xml"/><Relationship Id="rId7" Type="http://schemas.openxmlformats.org/officeDocument/2006/relationships/slide" Target="slide255.xml"/><Relationship Id="rId2" Type="http://schemas.openxmlformats.org/officeDocument/2006/relationships/slide" Target="slide1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06.xml"/><Relationship Id="rId5" Type="http://schemas.openxmlformats.org/officeDocument/2006/relationships/slide" Target="slide298.xml"/><Relationship Id="rId4" Type="http://schemas.openxmlformats.org/officeDocument/2006/relationships/slide" Target="slide150.xml"/><Relationship Id="rId9" Type="http://schemas.openxmlformats.org/officeDocument/2006/relationships/slide" Target="slide378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20.xml"/><Relationship Id="rId2" Type="http://schemas.openxmlformats.org/officeDocument/2006/relationships/slide" Target="slide3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20.xml"/><Relationship Id="rId5" Type="http://schemas.openxmlformats.org/officeDocument/2006/relationships/slide" Target="slide408.xml"/><Relationship Id="rId4" Type="http://schemas.openxmlformats.org/officeDocument/2006/relationships/slide" Target="slide35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" Target="slide366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94.xml"/><Relationship Id="rId2" Type="http://schemas.openxmlformats.org/officeDocument/2006/relationships/slide" Target="slide259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37.xml"/><Relationship Id="rId2" Type="http://schemas.openxmlformats.org/officeDocument/2006/relationships/slide" Target="slide429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regex.html" TargetMode="Externa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3.wmf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5.wmf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brewer2.org/" TargetMode="External"/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7.w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9.wmf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mageProcessing" TargetMode="External"/><Relationship Id="rId1" Type="http://schemas.openxmlformats.org/officeDocument/2006/relationships/slideLayout" Target="../slideLayouts/slideLayout3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4.png"/></Relationships>
</file>

<file path=ppt/slides/_rels/slide43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cikitLearn" TargetMode="External"/><Relationship Id="rId1" Type="http://schemas.openxmlformats.org/officeDocument/2006/relationships/slideLayout" Target="../slideLayouts/slideLayout3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1.xml.rels><?xml version="1.0" encoding="UTF-8" standalone="yes"?>
<Relationships xmlns="http://schemas.openxmlformats.org/package/2006/relationships"><Relationship Id="rId2" Type="http://schemas.openxmlformats.org/officeDocument/2006/relationships/hyperlink" Target="http://worldhappiness.report/" TargetMode="External"/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ld_Happiness_Report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4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12" Type="http://schemas.openxmlformats.org/officeDocument/2006/relationships/image" Target="../media/image89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86.wmf"/><Relationship Id="rId11" Type="http://schemas.openxmlformats.org/officeDocument/2006/relationships/oleObject" Target="../embeddings/oleObject11.bin"/><Relationship Id="rId5" Type="http://schemas.openxmlformats.org/officeDocument/2006/relationships/oleObject" Target="../embeddings/oleObject8.bin"/><Relationship Id="rId10" Type="http://schemas.openxmlformats.org/officeDocument/2006/relationships/image" Target="../media/image88.wmf"/><Relationship Id="rId4" Type="http://schemas.openxmlformats.org/officeDocument/2006/relationships/image" Target="../media/image85.wmf"/><Relationship Id="rId9" Type="http://schemas.openxmlformats.org/officeDocument/2006/relationships/oleObject" Target="../embeddings/oleObject10.bin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hyperlink" Target="http://inspirobot.m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jpg"/><Relationship Id="rId4" Type="http://schemas.openxmlformats.org/officeDocument/2006/relationships/image" Target="../media/image91.jpg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3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5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486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(</a:t>
            </a:r>
            <a:r>
              <a:rPr lang="en-US" dirty="0" smtClean="0">
                <a:hlinkClick r:id="rId2"/>
              </a:rPr>
              <a:t>geertjan.bex@uhasselt.be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del 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946762" y="6021288"/>
            <a:ext cx="471347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data_parsing.py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6760" y="2204864"/>
            <a:ext cx="886973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5256" y="5032635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3284984"/>
            <a:ext cx="5147563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67544" y="1412776"/>
            <a:ext cx="8180445" cy="48013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 0 or n ==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more complex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Point(object):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629012" cy="45243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'({x}, {y})'.format(x=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628370" y="2071239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110524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4273772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6021288"/>
            <a:ext cx="7064157" cy="760755"/>
            <a:chOff x="7486764" y="3465004"/>
            <a:chExt cx="7064157" cy="760755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10838761" y="113007"/>
              <a:ext cx="172203" cy="687619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941831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5561138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distance(self, p):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compute distance between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06429" y="3789040"/>
            <a:ext cx="2470027" cy="1384995"/>
            <a:chOff x="7890626" y="3060249"/>
            <a:chExt cx="2470027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28283" y="3060249"/>
              <a:ext cx="2332370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object method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br>
                <a:rPr lang="en-US" sz="2800" dirty="0" smtClean="0"/>
              </a:br>
              <a:r>
                <a:rPr lang="en-US" sz="2800" dirty="0" smtClean="0"/>
                <a:t>as argument</a:t>
              </a:r>
              <a:endParaRPr lang="en-US" sz="32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30973" y="6021288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232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491153" cy="313932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/>
              <a:t>Make 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2898157" cy="1200329"/>
            <a:chOff x="7911408" y="2970076"/>
            <a:chExt cx="2898157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581156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squares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7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Path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path = Path('.')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path.glob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435280" cy="506916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 / 'data' / 'output.txt'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filename = path.name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name == 'test.txt'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path.parent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/data'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path.parts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('/', 'home', '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', 'data', 'output.txt')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path.suffix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/Tests').name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'Tests'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/Tests/').suffix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path.is_symlink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0" y="5926108"/>
            <a:ext cx="458888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However: ask forgiveness, not permission!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path.replace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(file)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2411760" y="6053226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</a:t>
            </a:r>
            <a:br>
              <a:rPr lang="en-US" dirty="0" smtClean="0"/>
            </a:br>
            <a:r>
              <a:rPr lang="en-US" dirty="0" smtClean="0"/>
              <a:t>    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47555" y="2823319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err="1" smtClean="0"/>
                <a:t>evaluatedmany</a:t>
              </a:r>
              <a:r>
                <a:rPr lang="en-US" dirty="0" smtClean="0"/>
                <a:t>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&amp;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goals: analyzing and predicting from data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print(parts)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docs.python.org/3/howto/regex.html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3925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3925" y="436510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'table', 15) , (('bed',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[4, -4, 9]))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7504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4396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Linux/Mac OS: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Block():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Block(object):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(object):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string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'This is a single line.\n'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394" y="5230941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56477" y="6021288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</a:t>
            </a:r>
            <a:r>
              <a:rPr lang="en-US" dirty="0" err="1" smtClean="0"/>
              <a:t>assignement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 animBg="1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('2.0; 4.0)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</a:t>
            </a:r>
            <a:r>
              <a:rPr lang="en-US" dirty="0" err="1" smtClean="0"/>
              <a:t>inear</a:t>
            </a:r>
            <a:r>
              <a:rPr lang="en-US" dirty="0" smtClean="0"/>
              <a:t>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 err="1" smtClean="0"/>
              <a:t>iibrary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</p:bld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6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7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4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 animBg="1"/>
      <p:bldP spid="9" grpId="0" animBg="1"/>
    </p:bld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9" grpId="0" animBg="1"/>
      <p:bldP spid="5" grpId="0" animBg="1"/>
    </p:bld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freq=f_1) + f(X, Y, 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35393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</a:t>
            </a:r>
            <a:r>
              <a:rPr lang="en-US" sz="2800" dirty="0" err="1" smtClean="0"/>
              <a:t>interprete</a:t>
            </a:r>
            <a:r>
              <a:rPr lang="en-US" sz="2800" dirty="0" smtClean="0"/>
              <a:t>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  <a:p>
            <a:r>
              <a:rPr lang="en-US" dirty="0" err="1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hlinkClick r:id="rId3"/>
              </a:rPr>
              <a:t>http://colorbrewer2.org</a:t>
            </a:r>
            <a:r>
              <a:rPr lang="en-US" sz="2400" dirty="0" smtClean="0">
                <a:hlinkClick r:id="rId3"/>
              </a:rPr>
              <a:t>/</a:t>
            </a:r>
            <a:r>
              <a:rPr lang="en-US" sz="2400" dirty="0" smtClean="0"/>
              <a:t> 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2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3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7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y)**2).expand()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-f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smtClean="0"/>
              <a:t>,…</a:t>
            </a:r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Panel</a:t>
            </a:r>
            <a:r>
              <a:rPr lang="en-US" dirty="0" smtClean="0">
                <a:cs typeface="Courier New" panose="02070309020205020404" pitchFamily="49" charset="0"/>
              </a:rPr>
              <a:t> (3D)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847657" y="3645024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  <p:pic>
        <p:nvPicPr>
          <p:cNvPr id="4098" name="Picture 2" descr="C:\Users\lucg5005\Downloads\pandas_shots\scatter_matri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87" y="1433661"/>
            <a:ext cx="7656513" cy="50196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Continuum Analytics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Spyder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Windows/Mac OS/Linux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284984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github.com/gjbex/training-material/tree/master/Python/ScikitLearn</a:t>
            </a:r>
            <a:r>
              <a:rPr lang="en-US" sz="1800" dirty="0" smtClean="0"/>
              <a:t> 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171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making great strides</a:t>
            </a:r>
          </a:p>
          <a:p>
            <a:pPr lvl="1"/>
            <a:r>
              <a:rPr lang="en-US" dirty="0" smtClean="0"/>
              <a:t>Large, good data sets</a:t>
            </a:r>
          </a:p>
          <a:p>
            <a:pPr lvl="1"/>
            <a:r>
              <a:rPr lang="en-US" dirty="0" smtClean="0"/>
              <a:t>Progress in algorithms</a:t>
            </a:r>
          </a:p>
          <a:p>
            <a:r>
              <a:rPr lang="en-US" dirty="0" smtClean="0"/>
              <a:t>Many libraries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err="1" smtClean="0"/>
              <a:t>theano</a:t>
            </a:r>
            <a:endParaRPr lang="en-US" dirty="0" smtClean="0"/>
          </a:p>
          <a:p>
            <a:pPr lvl="1"/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3881784" y="3212976"/>
            <a:ext cx="4434632" cy="535693"/>
            <a:chOff x="3059833" y="3327488"/>
            <a:chExt cx="4434632" cy="535693"/>
          </a:xfrm>
        </p:grpSpPr>
        <p:sp>
          <p:nvSpPr>
            <p:cNvPr id="5" name="TextBox 4"/>
            <p:cNvSpPr txBox="1"/>
            <p:nvPr/>
          </p:nvSpPr>
          <p:spPr>
            <a:xfrm>
              <a:off x="4542137" y="3327488"/>
              <a:ext cx="295232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classic machine </a:t>
              </a:r>
              <a:r>
                <a:rPr lang="en-US" sz="2000" dirty="0" smtClean="0"/>
                <a:t>learning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059833" y="3527543"/>
              <a:ext cx="1482304" cy="3356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563888" y="4133876"/>
            <a:ext cx="4752528" cy="1311348"/>
            <a:chOff x="3563888" y="4133876"/>
            <a:chExt cx="4752528" cy="1311348"/>
          </a:xfrm>
        </p:grpSpPr>
        <p:grpSp>
          <p:nvGrpSpPr>
            <p:cNvPr id="10" name="Group 9"/>
            <p:cNvGrpSpPr/>
            <p:nvPr/>
          </p:nvGrpSpPr>
          <p:grpSpPr>
            <a:xfrm>
              <a:off x="3881784" y="4133876"/>
              <a:ext cx="4434632" cy="663276"/>
              <a:chOff x="3059833" y="3327488"/>
              <a:chExt cx="4434632" cy="66327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542137" y="3327488"/>
                <a:ext cx="295232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deep learning frameworks</a:t>
                </a:r>
                <a:endParaRPr lang="en-US" sz="2000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>
                <a:off x="3059833" y="3527543"/>
                <a:ext cx="1482304" cy="4632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ight Brace 14"/>
            <p:cNvSpPr/>
            <p:nvPr/>
          </p:nvSpPr>
          <p:spPr>
            <a:xfrm>
              <a:off x="3563888" y="4133876"/>
              <a:ext cx="216024" cy="131134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11960" y="5451142"/>
            <a:ext cx="32701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Fast-evolving ecosystem!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1259632" y="3613086"/>
            <a:ext cx="1656184" cy="3919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1270364" y="4565541"/>
            <a:ext cx="1656184" cy="3919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  <p:bldP spid="16" grpId="0" animBg="1"/>
    </p:bld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Nice end-to-end framework</a:t>
            </a:r>
          </a:p>
          <a:p>
            <a:pPr lvl="1"/>
            <a:r>
              <a:rPr lang="en-US" dirty="0" smtClean="0"/>
              <a:t>data exploration (+ pandas + </a:t>
            </a:r>
            <a:r>
              <a:rPr lang="en-US" dirty="0" err="1" smtClean="0"/>
              <a:t>holoviews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 preprocessing (+ pandas)</a:t>
            </a:r>
          </a:p>
          <a:p>
            <a:pPr lvl="2"/>
            <a:r>
              <a:rPr lang="en-US" dirty="0" smtClean="0"/>
              <a:t>cleaning/missing values</a:t>
            </a:r>
          </a:p>
          <a:p>
            <a:pPr lvl="2"/>
            <a:r>
              <a:rPr lang="en-US" dirty="0" smtClean="0"/>
              <a:t>normalization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application</a:t>
            </a:r>
          </a:p>
          <a:p>
            <a:r>
              <a:rPr lang="en-US" dirty="0" smtClean="0"/>
              <a:t>Classic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83996" y="5333100"/>
            <a:ext cx="52738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Sure</a:t>
            </a:r>
            <a:r>
              <a:rPr lang="en-US" sz="2800" dirty="0"/>
              <a:t>, but don't jump into deep </a:t>
            </a:r>
            <a:r>
              <a:rPr lang="en-US" sz="2800" dirty="0" smtClean="0"/>
              <a:t>end</a:t>
            </a:r>
            <a:br>
              <a:rPr lang="en-US" sz="2800" dirty="0" smtClean="0"/>
            </a:br>
            <a:r>
              <a:rPr lang="en-US" sz="2800" i="1" dirty="0" smtClean="0"/>
              <a:t>unless</a:t>
            </a:r>
            <a:r>
              <a:rPr lang="en-US" sz="2800" dirty="0" smtClean="0"/>
              <a:t> </a:t>
            </a:r>
            <a:r>
              <a:rPr lang="en-US" sz="2800" dirty="0"/>
              <a:t>you </a:t>
            </a:r>
            <a:r>
              <a:rPr lang="en-US" sz="2800" dirty="0" smtClean="0"/>
              <a:t>can </a:t>
            </a:r>
            <a:r>
              <a:rPr lang="en-US" sz="2800" dirty="0"/>
              <a:t>swim!</a:t>
            </a:r>
          </a:p>
        </p:txBody>
      </p:sp>
    </p:spTree>
    <p:extLst>
      <p:ext uri="{BB962C8B-B14F-4D97-AF65-F5344CB8AC3E}">
        <p14:creationId xmlns:p14="http://schemas.microsoft.com/office/powerpoint/2010/main" val="3768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/>
              <a:t>regression: predict numerical values</a:t>
            </a:r>
          </a:p>
          <a:p>
            <a:pPr lvl="1"/>
            <a:r>
              <a:rPr lang="en-US" dirty="0" smtClean="0"/>
              <a:t>classification: predict </a:t>
            </a:r>
            <a:r>
              <a:rPr lang="en-US" dirty="0" err="1" smtClean="0"/>
              <a:t>categorial</a:t>
            </a:r>
            <a:r>
              <a:rPr lang="en-US" dirty="0" smtClean="0"/>
              <a:t> values, i.e., labels</a:t>
            </a:r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/>
              <a:t>clustering: group data according to "distance"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47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World happiness index 2015 &amp; </a:t>
            </a:r>
            <a:r>
              <a:rPr lang="en-US" dirty="0"/>
              <a:t>2016</a:t>
            </a:r>
            <a:br>
              <a:rPr lang="en-US" dirty="0"/>
            </a:br>
            <a:r>
              <a:rPr lang="en-US" sz="2400" dirty="0"/>
              <a:t>(</a:t>
            </a:r>
            <a:r>
              <a:rPr lang="en-US" sz="2400" dirty="0">
                <a:hlinkClick r:id="rId2"/>
              </a:rPr>
              <a:t>http://worldhappiness.report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)</a:t>
            </a:r>
            <a:endParaRPr lang="en-US" dirty="0" smtClean="0"/>
          </a:p>
          <a:p>
            <a:r>
              <a:rPr lang="en-US" dirty="0" smtClean="0"/>
              <a:t>Happiness score for country based on</a:t>
            </a:r>
          </a:p>
          <a:p>
            <a:pPr lvl="1"/>
            <a:r>
              <a:rPr lang="en-US" dirty="0" smtClean="0"/>
              <a:t>economic factors (GDP)</a:t>
            </a:r>
          </a:p>
          <a:p>
            <a:pPr lvl="1"/>
            <a:r>
              <a:rPr lang="en-US" dirty="0" smtClean="0"/>
              <a:t>family situation (social network)</a:t>
            </a:r>
          </a:p>
          <a:p>
            <a:pPr lvl="1"/>
            <a:r>
              <a:rPr lang="en-US" dirty="0" smtClean="0"/>
              <a:t>health care (life expectancy)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 (government corruption)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Geographical region, e.g., Western Europe, Southern Asia,…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015684" y="3671335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quantitative data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15684" y="5798440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categorical data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952619" y="1324227"/>
            <a:ext cx="19176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training: 2015</a:t>
            </a:r>
            <a:br>
              <a:rPr lang="en-US" sz="2400" dirty="0" smtClean="0"/>
            </a:br>
            <a:r>
              <a:rPr lang="en-US" sz="2400" dirty="0" smtClean="0"/>
              <a:t>test: 2016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46984" y="1739725"/>
            <a:ext cx="1725344" cy="1465088"/>
            <a:chOff x="6746984" y="1739725"/>
            <a:chExt cx="17253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1341512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725344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don't touch!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0"/>
              <a:endCxn id="8" idx="2"/>
            </p:cNvCxnSpPr>
            <p:nvPr/>
          </p:nvCxnSpPr>
          <p:spPr>
            <a:xfrm flipV="1">
              <a:off x="7609656" y="2155224"/>
              <a:ext cx="36004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7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" b="1001"/>
          <a:stretch/>
        </p:blipFill>
        <p:spPr>
          <a:xfrm>
            <a:off x="276225" y="1844824"/>
            <a:ext cx="8591550" cy="3888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5936" y="6093296"/>
            <a:ext cx="4307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en.wikipedia.org/wiki/World_Happiness_Report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22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pPr lvl="1"/>
            <a:r>
              <a:rPr lang="en-US" dirty="0" smtClean="0"/>
              <a:t>region</a:t>
            </a:r>
          </a:p>
          <a:p>
            <a:r>
              <a:rPr lang="en-US" dirty="0" smtClean="0"/>
              <a:t>Predict happiness score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148064" y="5492749"/>
            <a:ext cx="22110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Regression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707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peek…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/>
          <a:stretch/>
        </p:blipFill>
        <p:spPr>
          <a:xfrm>
            <a:off x="363247" y="1844824"/>
            <a:ext cx="8316416" cy="330758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23928" y="4653136"/>
            <a:ext cx="4896544" cy="1465088"/>
            <a:chOff x="6746984" y="1739725"/>
            <a:chExt cx="48965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4668624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342099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Rescaling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0"/>
              <a:endCxn id="8" idx="2"/>
            </p:cNvCxnSpPr>
            <p:nvPr/>
          </p:nvCxnSpPr>
          <p:spPr>
            <a:xfrm flipV="1">
              <a:off x="7418034" y="2155224"/>
              <a:ext cx="1891182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82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0" y="1484784"/>
            <a:ext cx="5818262" cy="3546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37296"/>
            <a:ext cx="4616202" cy="281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3568" y="5668523"/>
            <a:ext cx="536268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</a:t>
            </a:r>
            <a:r>
              <a:rPr lang="en-US" sz="2800" dirty="0" err="1" smtClean="0"/>
              <a:t>NaNs</a:t>
            </a:r>
            <a:r>
              <a:rPr lang="en-US" sz="2800" dirty="0" smtClean="0"/>
              <a:t>, otherwise, use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Imputer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7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machine learning pipeline</a:t>
            </a:r>
          </a:p>
          <a:p>
            <a:pPr lvl="1"/>
            <a:r>
              <a:rPr lang="en-US" dirty="0" smtClean="0"/>
              <a:t>fit + transform</a:t>
            </a:r>
          </a:p>
          <a:p>
            <a:r>
              <a:rPr lang="en-US" dirty="0" smtClean="0"/>
              <a:t>Extracting columns from pandas data frame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" y="3181032"/>
            <a:ext cx="8363272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fit(self, X, y=None):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self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transform(self, 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X[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].values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644008" y="4437112"/>
            <a:ext cx="4406520" cy="936104"/>
            <a:chOff x="4644008" y="4149080"/>
            <a:chExt cx="4406520" cy="936104"/>
          </a:xfrm>
        </p:grpSpPr>
        <p:sp>
          <p:nvSpPr>
            <p:cNvPr id="6" name="TextBox 5"/>
            <p:cNvSpPr txBox="1"/>
            <p:nvPr/>
          </p:nvSpPr>
          <p:spPr>
            <a:xfrm>
              <a:off x="6963738" y="4149080"/>
              <a:ext cx="20867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no-op: nothing to fit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4644008" y="4333746"/>
              <a:ext cx="2319730" cy="7514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084168" y="5165596"/>
            <a:ext cx="2966360" cy="999708"/>
            <a:chOff x="6084168" y="4149080"/>
            <a:chExt cx="2966360" cy="999708"/>
          </a:xfrm>
        </p:grpSpPr>
        <p:sp>
          <p:nvSpPr>
            <p:cNvPr id="11" name="TextBox 10"/>
            <p:cNvSpPr txBox="1"/>
            <p:nvPr/>
          </p:nvSpPr>
          <p:spPr>
            <a:xfrm>
              <a:off x="6963738" y="4149080"/>
              <a:ext cx="208679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 of</a:t>
              </a:r>
              <a:br>
                <a:rPr lang="en-US" dirty="0" smtClean="0"/>
              </a:br>
              <a:r>
                <a:rPr lang="en-US" dirty="0" smtClean="0"/>
                <a:t>selected columns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6084168" y="4472246"/>
              <a:ext cx="879570" cy="6765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2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attributes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88477" y="2294870"/>
            <a:ext cx="836327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Pipeline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data_2015.columns[5:13]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('scaling',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309" y="4610977"/>
            <a:ext cx="1931491" cy="1266295"/>
            <a:chOff x="6963738" y="3252117"/>
            <a:chExt cx="1931491" cy="1266295"/>
          </a:xfrm>
        </p:grpSpPr>
        <p:sp>
          <p:nvSpPr>
            <p:cNvPr id="7" name="TextBox 6"/>
            <p:cNvSpPr txBox="1"/>
            <p:nvPr/>
          </p:nvSpPr>
          <p:spPr>
            <a:xfrm>
              <a:off x="6963738" y="4149080"/>
              <a:ext cx="193149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 of operation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8044102" y="3252117"/>
              <a:ext cx="216023" cy="896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31840" y="4633638"/>
            <a:ext cx="2234138" cy="1243634"/>
            <a:chOff x="6963738" y="3274778"/>
            <a:chExt cx="2234138" cy="1243634"/>
          </a:xfrm>
        </p:grpSpPr>
        <p:sp>
          <p:nvSpPr>
            <p:cNvPr id="12" name="TextBox 11"/>
            <p:cNvSpPr txBox="1"/>
            <p:nvPr/>
          </p:nvSpPr>
          <p:spPr>
            <a:xfrm>
              <a:off x="6963738" y="4149080"/>
              <a:ext cx="22341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operation constructor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7611810" y="3274778"/>
              <a:ext cx="432292" cy="8743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36378" y="3405987"/>
            <a:ext cx="2556102" cy="576064"/>
            <a:chOff x="6244564" y="4149080"/>
            <a:chExt cx="2556102" cy="576064"/>
          </a:xfrm>
        </p:grpSpPr>
        <p:sp>
          <p:nvSpPr>
            <p:cNvPr id="16" name="TextBox 15"/>
            <p:cNvSpPr txBox="1"/>
            <p:nvPr/>
          </p:nvSpPr>
          <p:spPr>
            <a:xfrm>
              <a:off x="6963738" y="4149080"/>
              <a:ext cx="18369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first operation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6244564" y="4333746"/>
              <a:ext cx="719174" cy="3913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0" y="4425717"/>
            <a:ext cx="3960440" cy="587459"/>
            <a:chOff x="4823861" y="3930953"/>
            <a:chExt cx="3960440" cy="587459"/>
          </a:xfrm>
        </p:grpSpPr>
        <p:sp>
          <p:nvSpPr>
            <p:cNvPr id="20" name="TextBox 19"/>
            <p:cNvSpPr txBox="1"/>
            <p:nvPr/>
          </p:nvSpPr>
          <p:spPr>
            <a:xfrm>
              <a:off x="6963738" y="4149080"/>
              <a:ext cx="18205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second operation</a:t>
              </a:r>
              <a:endParaRPr lang="en-US" dirty="0"/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 flipV="1">
              <a:off x="4823861" y="3930953"/>
              <a:ext cx="2139877" cy="40279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2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attribute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create one-hot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4677824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LabelBinarizer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(['Region'])),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('one-hot',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LabelBinarizer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36823"/>
              </p:ext>
            </p:extLst>
          </p:nvPr>
        </p:nvGraphicFramePr>
        <p:xfrm>
          <a:off x="107504" y="2204864"/>
          <a:ext cx="31034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189"/>
                <a:gridCol w="19442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6839"/>
              </p:ext>
            </p:extLst>
          </p:nvPr>
        </p:nvGraphicFramePr>
        <p:xfrm>
          <a:off x="3419872" y="2204864"/>
          <a:ext cx="56166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527"/>
                <a:gridCol w="1746785"/>
                <a:gridCol w="2232248"/>
                <a:gridCol w="57606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</a:t>
                      </a:r>
                      <a:r>
                        <a:rPr lang="en-US" baseline="0" dirty="0" smtClean="0"/>
                        <a:t> Europe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Northren</a:t>
                      </a:r>
                      <a:r>
                        <a:rPr lang="en-US" dirty="0" smtClean="0"/>
                        <a:t> America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Curved Up Arrow 8"/>
          <p:cNvSpPr/>
          <p:nvPr/>
        </p:nvSpPr>
        <p:spPr>
          <a:xfrm>
            <a:off x="2699792" y="3861048"/>
            <a:ext cx="3168352" cy="432048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9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pipelines &amp;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pipelines must be executed, results combined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 data through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636912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FeatureUnion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FeatureUnion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region_attr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104784"/>
            <a:ext cx="836327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9552" y="5561705"/>
            <a:ext cx="1367106" cy="698212"/>
            <a:chOff x="6963738" y="3820200"/>
            <a:chExt cx="1367106" cy="698212"/>
          </a:xfrm>
        </p:grpSpPr>
        <p:sp>
          <p:nvSpPr>
            <p:cNvPr id="8" name="TextBox 7"/>
            <p:cNvSpPr txBox="1"/>
            <p:nvPr/>
          </p:nvSpPr>
          <p:spPr>
            <a:xfrm>
              <a:off x="6963738" y="4149080"/>
              <a:ext cx="13671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8" idx="0"/>
            </p:cNvCxnSpPr>
            <p:nvPr/>
          </p:nvCxnSpPr>
          <p:spPr>
            <a:xfrm flipV="1">
              <a:off x="7647291" y="3820200"/>
              <a:ext cx="180543" cy="32888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491880" y="5900653"/>
            <a:ext cx="40169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Ready to start training!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5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sklearn.linear_model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Ridge</a:t>
            </a: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Ridge(alpha=0.5,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X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(data_2015['Happiness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fr-FR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707483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923928" y="3128194"/>
            <a:ext cx="1796582" cy="716252"/>
            <a:chOff x="3923928" y="3128194"/>
            <a:chExt cx="1796582" cy="716252"/>
          </a:xfrm>
        </p:grpSpPr>
        <p:grpSp>
          <p:nvGrpSpPr>
            <p:cNvPr id="8" name="Group 7"/>
            <p:cNvGrpSpPr/>
            <p:nvPr/>
          </p:nvGrpSpPr>
          <p:grpSpPr>
            <a:xfrm>
              <a:off x="3923928" y="3128194"/>
              <a:ext cx="1796582" cy="716252"/>
              <a:chOff x="6963738" y="3802160"/>
              <a:chExt cx="1796582" cy="71625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963738" y="4149080"/>
                <a:ext cx="179658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hyperparameters</a:t>
                </a:r>
                <a:endParaRPr lang="en-US" dirty="0"/>
              </a:p>
            </p:txBody>
          </p:sp>
          <p:cxnSp>
            <p:nvCxnSpPr>
              <p:cNvPr id="10" name="Straight Arrow Connector 9"/>
              <p:cNvCxnSpPr>
                <a:stCxn id="9" idx="0"/>
              </p:cNvCxnSpPr>
              <p:nvPr/>
            </p:nvCxnSpPr>
            <p:spPr>
              <a:xfrm flipH="1" flipV="1">
                <a:off x="7323778" y="3802160"/>
                <a:ext cx="538251" cy="3469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>
              <a:stCxn id="9" idx="0"/>
            </p:cNvCxnSpPr>
            <p:nvPr/>
          </p:nvCxnSpPr>
          <p:spPr>
            <a:xfrm flipV="1">
              <a:off x="4822219" y="3128194"/>
              <a:ext cx="542113" cy="34692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5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&amp;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</a:t>
            </a:r>
          </a:p>
          <a:p>
            <a:endParaRPr lang="en-US" dirty="0"/>
          </a:p>
          <a:p>
            <a:r>
              <a:rPr lang="en-US" dirty="0" smtClean="0"/>
              <a:t>Better: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451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204864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27984" y="2204864"/>
            <a:ext cx="3240360" cy="369332"/>
            <a:chOff x="4427984" y="2204864"/>
            <a:chExt cx="324036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0.9984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57200" y="3501995"/>
            <a:ext cx="836327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scores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cross_val_score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cv=10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5712635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np.sqrt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(-scores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048016"/>
            <a:ext cx="3240360" cy="1477328"/>
            <a:chOff x="4427984" y="1673919"/>
            <a:chExt cx="3240360" cy="1477328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1673919"/>
              <a:ext cx="2520280" cy="147732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0.1954,  0.0215,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0.0579,  0.0478,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0.0551,  0.0649,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0.0591,  0.0451,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0.0729,  0.0803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187624" y="4691886"/>
            <a:ext cx="851452" cy="835477"/>
            <a:chOff x="7612053" y="3333026"/>
            <a:chExt cx="851452" cy="835477"/>
          </a:xfrm>
        </p:grpSpPr>
        <p:sp>
          <p:nvSpPr>
            <p:cNvPr id="17" name="TextBox 16"/>
            <p:cNvSpPr txBox="1"/>
            <p:nvPr/>
          </p:nvSpPr>
          <p:spPr>
            <a:xfrm>
              <a:off x="7612053" y="3799171"/>
              <a:ext cx="8514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10-fold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V="1">
              <a:off x="8037779" y="3333026"/>
              <a:ext cx="425726" cy="46614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3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1" grpId="0" animBg="1"/>
      <p:bldP spid="12" grpId="0" animBg="1"/>
    </p:bld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Define hyper parameter search 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Define grid searcher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Search</a:t>
            </a:r>
          </a:p>
          <a:p>
            <a:endParaRPr lang="en-US" dirty="0"/>
          </a:p>
          <a:p>
            <a:r>
              <a:rPr lang="en-US" dirty="0" smtClean="0"/>
              <a:t>Best hyper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023680"/>
            <a:ext cx="8435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{'alpha': [0.0005, 0.001, 0.005, 0.01,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0.05, 0.01, 0.5],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': [True, False]},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691232"/>
            <a:ext cx="843528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GridSearchCV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cv=10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908697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grid_search.fit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704620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grid_search.best_params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15616" y="6235632"/>
            <a:ext cx="6552728" cy="369332"/>
            <a:chOff x="4427984" y="2204864"/>
            <a:chExt cx="655272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583264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{'alpha': 0.0005, '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fit_intercept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': 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453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88840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4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0.9950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455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75" y="1772816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Predict whether country</a:t>
            </a:r>
            <a:br>
              <a:rPr lang="en-US" dirty="0" smtClean="0"/>
            </a:br>
            <a:r>
              <a:rPr lang="en-US" dirty="0" smtClean="0"/>
              <a:t>in Western Europe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6275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Classification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60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Numerical pipeline is same as in task 1</a:t>
            </a:r>
          </a:p>
          <a:p>
            <a:pPr lvl="1"/>
            <a:r>
              <a:rPr lang="en-US" dirty="0" smtClean="0"/>
              <a:t>select from pandas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scale</a:t>
            </a:r>
          </a:p>
          <a:p>
            <a:endParaRPr lang="en-US" dirty="0" smtClean="0"/>
          </a:p>
          <a:p>
            <a:r>
              <a:rPr lang="en-US" dirty="0" smtClean="0"/>
              <a:t>Add column for class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/>
              <a:t> if in Western Europe,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5014917"/>
            <a:ext cx="829126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['Western Europe']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['Region']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245" y="3347700"/>
            <a:ext cx="82912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scoring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Scoring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sklearn.naive_bayes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GaussianNB</a:t>
            </a:r>
            <a:endParaRPr lang="fr-FR" dirty="0" smtClean="0">
              <a:latin typeface="Courier New" pitchFamily="49" charset="0"/>
              <a:cs typeface="Courier New" pitchFamily="49" charset="0"/>
            </a:endParaRP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>
                <a:latin typeface="Courier New" pitchFamily="49" charset="0"/>
                <a:cs typeface="Courier New" pitchFamily="49" charset="0"/>
              </a:rPr>
              <a:t>nb =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GaussianNB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219908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805264"/>
            <a:ext cx="3240360" cy="369332"/>
            <a:chOff x="4427984" y="2204864"/>
            <a:chExt cx="3240360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0.9367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051988" y="6048141"/>
            <a:ext cx="20776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Seems reasonable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67745" y="3128194"/>
            <a:ext cx="4937608" cy="565337"/>
            <a:chOff x="4107987" y="3177997"/>
            <a:chExt cx="4937608" cy="565337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4362220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attributes: approx. Gaussian distr.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 flipV="1">
              <a:off x="4107987" y="3177997"/>
              <a:ext cx="575388" cy="3345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470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  <p:bldP spid="11" grpId="0" animBg="1"/>
    </p:bld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0.8662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051988" y="6048141"/>
            <a:ext cx="144449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so good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876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1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Actually…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confusion_matrix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(data_2016['Western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475656" y="3864596"/>
            <a:ext cx="3744416" cy="646331"/>
            <a:chOff x="4427984" y="2204864"/>
            <a:chExt cx="3744416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302433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array([[132,   4],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      [ 17,   4]])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123053" y="4437112"/>
            <a:ext cx="2016899" cy="808585"/>
            <a:chOff x="4683375" y="2934749"/>
            <a:chExt cx="2016899" cy="808585"/>
          </a:xfrm>
        </p:grpSpPr>
        <p:sp>
          <p:nvSpPr>
            <p:cNvPr id="12" name="TextBox 11"/>
            <p:cNvSpPr txBox="1"/>
            <p:nvPr/>
          </p:nvSpPr>
          <p:spPr>
            <a:xfrm>
              <a:off x="4683375" y="3281669"/>
              <a:ext cx="2016899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negatives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2" idx="0"/>
            </p:cNvCxnSpPr>
            <p:nvPr/>
          </p:nvCxnSpPr>
          <p:spPr>
            <a:xfrm flipV="1">
              <a:off x="5691825" y="2934749"/>
              <a:ext cx="431954" cy="34692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644008" y="3111351"/>
            <a:ext cx="2076533" cy="809629"/>
            <a:chOff x="4467351" y="3413609"/>
            <a:chExt cx="2076533" cy="809629"/>
          </a:xfrm>
        </p:grpSpPr>
        <p:sp>
          <p:nvSpPr>
            <p:cNvPr id="15" name="TextBox 14"/>
            <p:cNvSpPr txBox="1"/>
            <p:nvPr/>
          </p:nvSpPr>
          <p:spPr>
            <a:xfrm>
              <a:off x="4611367" y="3413609"/>
              <a:ext cx="1932517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positives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5" idx="2"/>
            </p:cNvCxnSpPr>
            <p:nvPr/>
          </p:nvCxnSpPr>
          <p:spPr>
            <a:xfrm flipH="1">
              <a:off x="4467351" y="3875274"/>
              <a:ext cx="1110275" cy="34796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999805" y="5537872"/>
            <a:ext cx="7288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Massive exit from Western Europe: </a:t>
            </a:r>
            <a:r>
              <a:rPr lang="en-US" sz="2400" i="1" dirty="0" smtClean="0"/>
              <a:t>17</a:t>
            </a:r>
            <a:r>
              <a:rPr lang="en-US" sz="2400" dirty="0" smtClean="0"/>
              <a:t> countries just left!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115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properties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461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1" y="1829147"/>
            <a:ext cx="8963025" cy="404812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300192" y="3068960"/>
            <a:ext cx="2664296" cy="3509300"/>
            <a:chOff x="6300192" y="3068960"/>
            <a:chExt cx="2664296" cy="3509300"/>
          </a:xfrm>
        </p:grpSpPr>
        <p:sp>
          <p:nvSpPr>
            <p:cNvPr id="5" name="Oval 4"/>
            <p:cNvSpPr/>
            <p:nvPr/>
          </p:nvSpPr>
          <p:spPr>
            <a:xfrm>
              <a:off x="7740352" y="3068960"/>
              <a:ext cx="1224136" cy="2448272"/>
            </a:xfrm>
            <a:prstGeom prst="ellipse">
              <a:avLst/>
            </a:prstGeom>
            <a:solidFill>
              <a:srgbClr val="C00000">
                <a:alpha val="39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00192" y="5747263"/>
              <a:ext cx="2220993" cy="83099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C00000"/>
                  </a:solidFill>
                </a:rPr>
                <a:t>small class,</a:t>
              </a:r>
              <a:br>
                <a:rPr lang="en-US" sz="2400" dirty="0" smtClean="0">
                  <a:solidFill>
                    <a:srgbClr val="C00000"/>
                  </a:solidFill>
                </a:rPr>
              </a:br>
              <a:r>
                <a:rPr lang="en-US" sz="2400" dirty="0" smtClean="0">
                  <a:solidFill>
                    <a:srgbClr val="C00000"/>
                  </a:solidFill>
                </a:rPr>
                <a:t>many detractors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  <a:endCxn id="5" idx="4"/>
            </p:cNvCxnSpPr>
            <p:nvPr/>
          </p:nvCxnSpPr>
          <p:spPr>
            <a:xfrm flipV="1">
              <a:off x="7410689" y="5517232"/>
              <a:ext cx="941731" cy="23003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129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Find countries that are</a:t>
            </a:r>
            <a:br>
              <a:rPr lang="en-US" dirty="0" smtClean="0"/>
            </a:br>
            <a:r>
              <a:rPr lang="en-US" dirty="0" smtClean="0"/>
              <a:t>"close"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0596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Clustering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4122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preparation &amp;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preprocessing same as task 2</a:t>
            </a:r>
          </a:p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r>
              <a:rPr lang="en-US" dirty="0" smtClean="0"/>
              <a:t>Add cluster label to data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773309"/>
            <a:ext cx="807524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sklearn.cluster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KMeans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k_means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n_clusters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=3)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71836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k_means.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43133" y="3356992"/>
            <a:ext cx="2680798" cy="904984"/>
            <a:chOff x="4683375" y="2838350"/>
            <a:chExt cx="2680798" cy="904984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2680798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How many clusters?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V="1">
              <a:off x="6023774" y="2838350"/>
              <a:ext cx="172444" cy="4433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57200" y="5696889"/>
            <a:ext cx="807524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data_2015['Cluster']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range(3):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data_2015.loc[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clusterer.labels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'Cluster']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animBg="1"/>
      <p:bldP spid="18" grpId="0" animBg="1"/>
    </p:bld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Examine clusters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464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57200" y="1259468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data_2015.boxplot(by='Cluster',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column=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num_attr_names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3"/>
          <a:stretch/>
        </p:blipFill>
        <p:spPr>
          <a:xfrm>
            <a:off x="107504" y="1700808"/>
            <a:ext cx="6545378" cy="510049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483768" y="5229200"/>
            <a:ext cx="6266656" cy="1609291"/>
            <a:chOff x="2483768" y="5229200"/>
            <a:chExt cx="6266656" cy="1609291"/>
          </a:xfrm>
        </p:grpSpPr>
        <p:sp>
          <p:nvSpPr>
            <p:cNvPr id="7" name="TextBox 6"/>
            <p:cNvSpPr txBox="1"/>
            <p:nvPr/>
          </p:nvSpPr>
          <p:spPr>
            <a:xfrm>
              <a:off x="2483768" y="5229200"/>
              <a:ext cx="6266656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data_2015.loc[:, ('Cluster', 'Country')].</a:t>
              </a:r>
              <a:r>
                <a:rPr lang="en-US" dirty="0" err="1"/>
                <a:t>groupby</a:t>
              </a:r>
              <a:r>
                <a:rPr lang="en-US" dirty="0"/>
                <a:t>('Cluster').count()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009" y="5638568"/>
              <a:ext cx="1146423" cy="1199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193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winners are…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Switzerland</a:t>
            </a:r>
          </a:p>
          <a:p>
            <a:r>
              <a:rPr lang="en-US" dirty="0"/>
              <a:t>Iceland</a:t>
            </a:r>
          </a:p>
          <a:p>
            <a:r>
              <a:rPr lang="en-US" dirty="0"/>
              <a:t>Denmark</a:t>
            </a:r>
          </a:p>
          <a:p>
            <a:r>
              <a:rPr lang="en-US" dirty="0"/>
              <a:t>Norway</a:t>
            </a:r>
          </a:p>
          <a:p>
            <a:r>
              <a:rPr lang="en-US" dirty="0"/>
              <a:t>Canada</a:t>
            </a:r>
          </a:p>
          <a:p>
            <a:r>
              <a:rPr lang="en-US" dirty="0"/>
              <a:t>Finland</a:t>
            </a:r>
          </a:p>
          <a:p>
            <a:r>
              <a:rPr lang="en-US" dirty="0"/>
              <a:t>Netherlands</a:t>
            </a:r>
          </a:p>
          <a:p>
            <a:r>
              <a:rPr lang="en-US" dirty="0"/>
              <a:t>Sweden</a:t>
            </a:r>
          </a:p>
          <a:p>
            <a:r>
              <a:rPr lang="en-US" dirty="0"/>
              <a:t>New Zealand</a:t>
            </a:r>
          </a:p>
          <a:p>
            <a:r>
              <a:rPr lang="en-US" dirty="0"/>
              <a:t>Australia</a:t>
            </a:r>
          </a:p>
          <a:p>
            <a:r>
              <a:rPr lang="en-US" dirty="0"/>
              <a:t>Austria</a:t>
            </a:r>
          </a:p>
          <a:p>
            <a:r>
              <a:rPr lang="en-US" dirty="0"/>
              <a:t>United States</a:t>
            </a:r>
          </a:p>
          <a:p>
            <a:r>
              <a:rPr lang="en-US" dirty="0"/>
              <a:t>Luxembourg</a:t>
            </a:r>
          </a:p>
          <a:p>
            <a:r>
              <a:rPr lang="en-US" dirty="0"/>
              <a:t>Ireland</a:t>
            </a:r>
          </a:p>
          <a:p>
            <a:r>
              <a:rPr lang="en-US" dirty="0" smtClean="0"/>
              <a:t>Belgium</a:t>
            </a:r>
          </a:p>
          <a:p>
            <a:r>
              <a:rPr lang="en-US" dirty="0"/>
              <a:t>United Arab </a:t>
            </a:r>
            <a:r>
              <a:rPr lang="en-US" dirty="0" smtClean="0"/>
              <a:t>Emirates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United </a:t>
            </a:r>
            <a:r>
              <a:rPr lang="en-US" dirty="0"/>
              <a:t>Kingdom</a:t>
            </a:r>
          </a:p>
          <a:p>
            <a:r>
              <a:rPr lang="en-US" dirty="0"/>
              <a:t>Oman</a:t>
            </a:r>
          </a:p>
          <a:p>
            <a:r>
              <a:rPr lang="en-US" dirty="0"/>
              <a:t>Singapore</a:t>
            </a:r>
          </a:p>
          <a:p>
            <a:r>
              <a:rPr lang="en-US" dirty="0"/>
              <a:t>Germany</a:t>
            </a:r>
          </a:p>
          <a:p>
            <a:r>
              <a:rPr lang="en-US" dirty="0"/>
              <a:t>Qatar</a:t>
            </a:r>
          </a:p>
          <a:p>
            <a:r>
              <a:rPr lang="en-US" dirty="0"/>
              <a:t>France</a:t>
            </a:r>
          </a:p>
          <a:p>
            <a:r>
              <a:rPr lang="en-US" dirty="0"/>
              <a:t>Uruguay</a:t>
            </a:r>
          </a:p>
          <a:p>
            <a:r>
              <a:rPr lang="en-US" dirty="0"/>
              <a:t>Saudi Arabia</a:t>
            </a:r>
          </a:p>
          <a:p>
            <a:r>
              <a:rPr lang="en-US" dirty="0"/>
              <a:t>Malta</a:t>
            </a:r>
          </a:p>
          <a:p>
            <a:r>
              <a:rPr lang="en-US" dirty="0"/>
              <a:t>Kuwait</a:t>
            </a:r>
          </a:p>
          <a:p>
            <a:r>
              <a:rPr lang="en-US" dirty="0"/>
              <a:t>Uzbekistan</a:t>
            </a:r>
          </a:p>
          <a:p>
            <a:r>
              <a:rPr lang="en-US" dirty="0"/>
              <a:t>Japan</a:t>
            </a:r>
          </a:p>
          <a:p>
            <a:r>
              <a:rPr lang="en-US" dirty="0"/>
              <a:t>Bahrain</a:t>
            </a:r>
          </a:p>
          <a:p>
            <a:r>
              <a:rPr lang="en-US" dirty="0"/>
              <a:t>Turkmenistan</a:t>
            </a:r>
          </a:p>
          <a:p>
            <a:r>
              <a:rPr lang="en-US" dirty="0"/>
              <a:t>Hong Kong]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206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TensorFlow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Developed by Google</a:t>
            </a:r>
          </a:p>
          <a:p>
            <a:r>
              <a:rPr lang="en-US" dirty="0" smtClean="0"/>
              <a:t>Wide acceptance</a:t>
            </a:r>
          </a:p>
          <a:p>
            <a:r>
              <a:rPr lang="en-US" dirty="0" smtClean="0"/>
              <a:t>Many algorithms &amp; architectures</a:t>
            </a:r>
          </a:p>
          <a:p>
            <a:pPr lvl="1"/>
            <a:r>
              <a:rPr lang="en-US" dirty="0" smtClean="0"/>
              <a:t>"classic" deep neural networks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onvolutional neural networks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ecurrent neural networks</a:t>
            </a:r>
          </a:p>
          <a:p>
            <a:r>
              <a:rPr lang="en-US" dirty="0" smtClean="0"/>
              <a:t>Essentially execution of dataflow network</a:t>
            </a:r>
          </a:p>
          <a:p>
            <a:pPr lvl="1"/>
            <a:r>
              <a:rPr lang="en-US" dirty="0" smtClean="0"/>
              <a:t>allows for optimization</a:t>
            </a:r>
          </a:p>
          <a:p>
            <a:pPr lvl="1"/>
            <a:r>
              <a:rPr lang="en-US" dirty="0" smtClean="0"/>
              <a:t>distribute work over CPU(s), GPU(s)</a:t>
            </a:r>
          </a:p>
          <a:p>
            <a:r>
              <a:rPr lang="en-US" dirty="0" smtClean="0"/>
              <a:t>Layer under higher-level frameworks, e.g., </a:t>
            </a:r>
            <a:r>
              <a:rPr lang="en-US" dirty="0" err="1" smtClean="0"/>
              <a:t>Keras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71628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MNIST data </a:t>
            </a:r>
            <a:r>
              <a:rPr lang="en-US" dirty="0" smtClean="0"/>
              <a:t>set: 28 </a:t>
            </a:r>
            <a:r>
              <a:rPr lang="en-US" dirty="0">
                <a:sym typeface="Symbol" panose="05050102010706020507" pitchFamily="18" charset="2"/>
              </a:rPr>
              <a:t> </a:t>
            </a:r>
            <a:r>
              <a:rPr lang="en-US" dirty="0" smtClean="0"/>
              <a:t>28 pixel </a:t>
            </a:r>
            <a:r>
              <a:rPr lang="en-US" dirty="0" smtClean="0"/>
              <a:t>images of hand-written </a:t>
            </a:r>
            <a:r>
              <a:rPr lang="en-US" dirty="0" smtClean="0"/>
              <a:t>digits</a:t>
            </a:r>
          </a:p>
          <a:p>
            <a:pPr lvl="2"/>
            <a:r>
              <a:rPr lang="en-US" dirty="0" smtClean="0"/>
              <a:t>60,000 training images, 10,000 test images (labeled)</a:t>
            </a:r>
            <a:endParaRPr lang="en-US" dirty="0" smtClean="0"/>
          </a:p>
          <a:p>
            <a:r>
              <a:rPr lang="en-US" dirty="0" smtClean="0"/>
              <a:t>Train network that generates new "hand-written" </a:t>
            </a:r>
            <a:r>
              <a:rPr lang="en-US" dirty="0" smtClean="0"/>
              <a:t>digits</a:t>
            </a:r>
            <a:endParaRPr lang="en-US" dirty="0"/>
          </a:p>
          <a:p>
            <a:r>
              <a:rPr lang="en-US" dirty="0" smtClean="0"/>
              <a:t>Solution: Generative Adversary Networks (GAN)</a:t>
            </a:r>
          </a:p>
          <a:p>
            <a:pPr lvl="1"/>
            <a:r>
              <a:rPr lang="en-US" dirty="0" smtClean="0"/>
              <a:t>generator: creates digits</a:t>
            </a:r>
          </a:p>
          <a:p>
            <a:pPr lvl="1"/>
            <a:r>
              <a:rPr lang="en-US" dirty="0" smtClean="0"/>
              <a:t>discriminator: classifier for real vs. generated images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175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Generator architecture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607492" y="1397386"/>
            <a:ext cx="6429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G</a:t>
            </a:r>
            <a:r>
              <a:rPr lang="en-US" sz="2400" dirty="0" smtClean="0"/>
              <a:t> maps 100 random numbers </a:t>
            </a:r>
            <a:r>
              <a:rPr lang="en-US" sz="2400" i="1" dirty="0" smtClean="0"/>
              <a:t>z</a:t>
            </a:r>
            <a:r>
              <a:rPr lang="en-US" sz="2400" dirty="0" smtClean="0"/>
              <a:t> to 28 </a:t>
            </a:r>
            <a:r>
              <a:rPr lang="en-US" sz="2400" dirty="0" smtClean="0">
                <a:sym typeface="Symbol" panose="05050102010706020507" pitchFamily="18" charset="2"/>
              </a:rPr>
              <a:t></a:t>
            </a:r>
            <a:r>
              <a:rPr lang="en-US" sz="2400" dirty="0" smtClean="0"/>
              <a:t> 28 image </a:t>
            </a:r>
            <a:r>
              <a:rPr lang="en-US" sz="2400" i="1" dirty="0" smtClean="0"/>
              <a:t>x</a:t>
            </a:r>
            <a:endParaRPr lang="en-US" sz="2400" i="1" dirty="0"/>
          </a:p>
        </p:txBody>
      </p:sp>
      <p:sp>
        <p:nvSpPr>
          <p:cNvPr id="33" name="TextBox 32"/>
          <p:cNvSpPr txBox="1"/>
          <p:nvPr/>
        </p:nvSpPr>
        <p:spPr>
          <a:xfrm>
            <a:off x="6061108" y="4283804"/>
            <a:ext cx="2315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 layer </a:t>
            </a:r>
            <a:r>
              <a:rPr lang="en-US" i="1" dirty="0" smtClean="0"/>
              <a:t>z</a:t>
            </a:r>
            <a:r>
              <a:rPr lang="en-US" dirty="0" smtClean="0"/>
              <a:t>: 100 units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061108" y="3501008"/>
            <a:ext cx="262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hidden layer </a:t>
            </a:r>
            <a:r>
              <a:rPr lang="en-US" i="1" dirty="0" smtClean="0"/>
              <a:t>h</a:t>
            </a:r>
            <a:r>
              <a:rPr lang="en-US" baseline="-25000" dirty="0" smtClean="0"/>
              <a:t>1</a:t>
            </a:r>
            <a:r>
              <a:rPr lang="en-US" dirty="0" smtClean="0"/>
              <a:t>: 150 units</a:t>
            </a:r>
            <a:endParaRPr lang="en-US" dirty="0"/>
          </a:p>
        </p:txBody>
      </p:sp>
      <p:graphicFrame>
        <p:nvGraphicFramePr>
          <p:cNvPr id="97" name="Object 9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1186246"/>
              </p:ext>
            </p:extLst>
          </p:nvPr>
        </p:nvGraphicFramePr>
        <p:xfrm>
          <a:off x="6440488" y="3926800"/>
          <a:ext cx="1955881" cy="3705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7" name="Equation" r:id="rId3" imgW="1206360" imgH="228600" progId="Equation.3">
                  <p:embed/>
                </p:oleObj>
              </mc:Choice>
              <mc:Fallback>
                <p:oleObj name="Equation" r:id="rId3" imgW="120636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40488" y="3926800"/>
                        <a:ext cx="1955881" cy="3705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6061108" y="2843644"/>
            <a:ext cx="258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hidden layer </a:t>
            </a:r>
            <a:r>
              <a:rPr lang="en-US" i="1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: 300 units</a:t>
            </a:r>
            <a:endParaRPr lang="en-US" dirty="0"/>
          </a:p>
        </p:txBody>
      </p:sp>
      <p:graphicFrame>
        <p:nvGraphicFramePr>
          <p:cNvPr id="161" name="Object 1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660243"/>
              </p:ext>
            </p:extLst>
          </p:nvPr>
        </p:nvGraphicFramePr>
        <p:xfrm>
          <a:off x="6440488" y="3172098"/>
          <a:ext cx="2100262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8" name="Equation" r:id="rId5" imgW="1295280" imgH="228600" progId="Equation.3">
                  <p:embed/>
                </p:oleObj>
              </mc:Choice>
              <mc:Fallback>
                <p:oleObj name="Equation" r:id="rId5" imgW="129528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40488" y="3172098"/>
                        <a:ext cx="2100262" cy="371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3" name="Group 242"/>
          <p:cNvGrpSpPr/>
          <p:nvPr/>
        </p:nvGrpSpPr>
        <p:grpSpPr>
          <a:xfrm>
            <a:off x="179512" y="2132856"/>
            <a:ext cx="5616624" cy="2469232"/>
            <a:chOff x="179512" y="3501008"/>
            <a:chExt cx="5616624" cy="2469232"/>
          </a:xfrm>
        </p:grpSpPr>
        <p:sp>
          <p:nvSpPr>
            <p:cNvPr id="6" name="Oval 5"/>
            <p:cNvSpPr/>
            <p:nvPr/>
          </p:nvSpPr>
          <p:spPr>
            <a:xfrm>
              <a:off x="2094926" y="5754216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290259" y="5754216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691681" y="5754216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288436" y="5754216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3693504" y="5754216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4096748" y="5754216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628922" y="5600908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1670078" y="5017822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794315" y="5017822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263233" y="5017822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56388" y="5017822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197560" y="5017822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600804" y="5017822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088636" y="4869160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  <p:sp>
          <p:nvSpPr>
            <p:cNvPr id="20" name="Oval 19"/>
            <p:cNvSpPr/>
            <p:nvPr/>
          </p:nvSpPr>
          <p:spPr>
            <a:xfrm>
              <a:off x="2483769" y="5017822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2076923" y="5017822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1302838" y="4369750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3434275" y="4369750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899593" y="4369750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496348" y="4369750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3844720" y="4369750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4255165" y="4369750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728596" y="4221088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2123729" y="4369750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1720484" y="4369750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4665610" y="4365104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5076056" y="4365104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986002" y="3649670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3117439" y="3649670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582757" y="3649670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179512" y="3649670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3527884" y="3649670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3938329" y="3649670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411760" y="3501008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  <p:sp>
          <p:nvSpPr>
            <p:cNvPr id="44" name="Oval 43"/>
            <p:cNvSpPr/>
            <p:nvPr/>
          </p:nvSpPr>
          <p:spPr>
            <a:xfrm>
              <a:off x="1806893" y="3649670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1403648" y="3649670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4348774" y="3645024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4759220" y="3645024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5169666" y="3645024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5580112" y="3645024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Connector 52"/>
            <p:cNvCxnSpPr>
              <a:stCxn id="9" idx="0"/>
              <a:endCxn id="16" idx="4"/>
            </p:cNvCxnSpPr>
            <p:nvPr/>
          </p:nvCxnSpPr>
          <p:spPr>
            <a:xfrm flipH="1" flipV="1">
              <a:off x="964400" y="5233846"/>
              <a:ext cx="432048" cy="5203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9" idx="0"/>
              <a:endCxn id="15" idx="4"/>
            </p:cNvCxnSpPr>
            <p:nvPr/>
          </p:nvCxnSpPr>
          <p:spPr>
            <a:xfrm flipH="1" flipV="1">
              <a:off x="1371245" y="5233846"/>
              <a:ext cx="25203" cy="5203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9" idx="0"/>
              <a:endCxn id="13" idx="4"/>
            </p:cNvCxnSpPr>
            <p:nvPr/>
          </p:nvCxnSpPr>
          <p:spPr>
            <a:xfrm flipV="1">
              <a:off x="1396448" y="5233846"/>
              <a:ext cx="381642" cy="5203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8" idx="0"/>
              <a:endCxn id="16" idx="4"/>
            </p:cNvCxnSpPr>
            <p:nvPr/>
          </p:nvCxnSpPr>
          <p:spPr>
            <a:xfrm flipH="1" flipV="1">
              <a:off x="964400" y="5233846"/>
              <a:ext cx="835293" cy="5203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8" idx="0"/>
              <a:endCxn id="15" idx="4"/>
            </p:cNvCxnSpPr>
            <p:nvPr/>
          </p:nvCxnSpPr>
          <p:spPr>
            <a:xfrm flipH="1" flipV="1">
              <a:off x="1371245" y="5233846"/>
              <a:ext cx="428448" cy="5203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8" idx="0"/>
              <a:endCxn id="13" idx="4"/>
            </p:cNvCxnSpPr>
            <p:nvPr/>
          </p:nvCxnSpPr>
          <p:spPr>
            <a:xfrm flipH="1" flipV="1">
              <a:off x="1778090" y="5233846"/>
              <a:ext cx="21603" cy="5203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8" idx="0"/>
              <a:endCxn id="21" idx="4"/>
            </p:cNvCxnSpPr>
            <p:nvPr/>
          </p:nvCxnSpPr>
          <p:spPr>
            <a:xfrm flipV="1">
              <a:off x="1799693" y="5233846"/>
              <a:ext cx="385242" cy="5203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6" idx="0"/>
              <a:endCxn id="13" idx="4"/>
            </p:cNvCxnSpPr>
            <p:nvPr/>
          </p:nvCxnSpPr>
          <p:spPr>
            <a:xfrm flipH="1" flipV="1">
              <a:off x="1778090" y="5233846"/>
              <a:ext cx="424848" cy="5203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6" idx="0"/>
              <a:endCxn id="21" idx="4"/>
            </p:cNvCxnSpPr>
            <p:nvPr/>
          </p:nvCxnSpPr>
          <p:spPr>
            <a:xfrm flipH="1" flipV="1">
              <a:off x="2184935" y="5233846"/>
              <a:ext cx="18003" cy="5203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6" idx="0"/>
              <a:endCxn id="20" idx="4"/>
            </p:cNvCxnSpPr>
            <p:nvPr/>
          </p:nvCxnSpPr>
          <p:spPr>
            <a:xfrm flipV="1">
              <a:off x="2202938" y="5233846"/>
              <a:ext cx="388843" cy="5203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7" idx="0"/>
              <a:endCxn id="20" idx="4"/>
            </p:cNvCxnSpPr>
            <p:nvPr/>
          </p:nvCxnSpPr>
          <p:spPr>
            <a:xfrm flipH="1" flipV="1">
              <a:off x="2591781" y="5233846"/>
              <a:ext cx="806490" cy="5203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7" idx="0"/>
              <a:endCxn id="14" idx="4"/>
            </p:cNvCxnSpPr>
            <p:nvPr/>
          </p:nvCxnSpPr>
          <p:spPr>
            <a:xfrm flipV="1">
              <a:off x="3398271" y="5233846"/>
              <a:ext cx="504056" cy="5203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6" idx="0"/>
              <a:endCxn id="14" idx="4"/>
            </p:cNvCxnSpPr>
            <p:nvPr/>
          </p:nvCxnSpPr>
          <p:spPr>
            <a:xfrm flipV="1">
              <a:off x="2202938" y="5233846"/>
              <a:ext cx="1699389" cy="5203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7" idx="0"/>
              <a:endCxn id="17" idx="4"/>
            </p:cNvCxnSpPr>
            <p:nvPr/>
          </p:nvCxnSpPr>
          <p:spPr>
            <a:xfrm flipV="1">
              <a:off x="3398271" y="5233846"/>
              <a:ext cx="907301" cy="5203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10" idx="0"/>
              <a:endCxn id="20" idx="4"/>
            </p:cNvCxnSpPr>
            <p:nvPr/>
          </p:nvCxnSpPr>
          <p:spPr>
            <a:xfrm flipH="1" flipV="1">
              <a:off x="2591781" y="5233846"/>
              <a:ext cx="1209735" cy="5203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10" idx="0"/>
              <a:endCxn id="14" idx="4"/>
            </p:cNvCxnSpPr>
            <p:nvPr/>
          </p:nvCxnSpPr>
          <p:spPr>
            <a:xfrm flipV="1">
              <a:off x="3801516" y="5233846"/>
              <a:ext cx="100811" cy="5203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10" idx="1"/>
              <a:endCxn id="10" idx="1"/>
            </p:cNvCxnSpPr>
            <p:nvPr/>
          </p:nvCxnSpPr>
          <p:spPr>
            <a:xfrm>
              <a:off x="3725140" y="5785852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10" idx="0"/>
              <a:endCxn id="17" idx="4"/>
            </p:cNvCxnSpPr>
            <p:nvPr/>
          </p:nvCxnSpPr>
          <p:spPr>
            <a:xfrm flipV="1">
              <a:off x="3801516" y="5233846"/>
              <a:ext cx="504056" cy="5203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stCxn id="11" idx="7"/>
              <a:endCxn id="14" idx="4"/>
            </p:cNvCxnSpPr>
            <p:nvPr/>
          </p:nvCxnSpPr>
          <p:spPr>
            <a:xfrm flipH="1" flipV="1">
              <a:off x="3902327" y="5233846"/>
              <a:ext cx="378809" cy="5520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stCxn id="11" idx="0"/>
              <a:endCxn id="17" idx="4"/>
            </p:cNvCxnSpPr>
            <p:nvPr/>
          </p:nvCxnSpPr>
          <p:spPr>
            <a:xfrm flipV="1">
              <a:off x="4204760" y="5233846"/>
              <a:ext cx="100812" cy="5203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stCxn id="11" idx="0"/>
              <a:endCxn id="18" idx="4"/>
            </p:cNvCxnSpPr>
            <p:nvPr/>
          </p:nvCxnSpPr>
          <p:spPr>
            <a:xfrm flipV="1">
              <a:off x="4204760" y="5233846"/>
              <a:ext cx="504056" cy="5203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stCxn id="10" idx="0"/>
              <a:endCxn id="18" idx="4"/>
            </p:cNvCxnSpPr>
            <p:nvPr/>
          </p:nvCxnSpPr>
          <p:spPr>
            <a:xfrm flipV="1">
              <a:off x="3801516" y="5233846"/>
              <a:ext cx="907300" cy="5203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16" idx="0"/>
              <a:endCxn id="25" idx="4"/>
            </p:cNvCxnSpPr>
            <p:nvPr/>
          </p:nvCxnSpPr>
          <p:spPr>
            <a:xfrm flipH="1" flipV="1">
              <a:off x="604360" y="4585774"/>
              <a:ext cx="360040" cy="432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stCxn id="16" idx="0"/>
              <a:endCxn id="24" idx="4"/>
            </p:cNvCxnSpPr>
            <p:nvPr/>
          </p:nvCxnSpPr>
          <p:spPr>
            <a:xfrm flipV="1">
              <a:off x="964400" y="4585774"/>
              <a:ext cx="43205" cy="432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16" idx="0"/>
              <a:endCxn id="22" idx="4"/>
            </p:cNvCxnSpPr>
            <p:nvPr/>
          </p:nvCxnSpPr>
          <p:spPr>
            <a:xfrm flipV="1">
              <a:off x="964400" y="4585774"/>
              <a:ext cx="446450" cy="432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stCxn id="15" idx="0"/>
              <a:endCxn id="25" idx="4"/>
            </p:cNvCxnSpPr>
            <p:nvPr/>
          </p:nvCxnSpPr>
          <p:spPr>
            <a:xfrm flipH="1" flipV="1">
              <a:off x="604360" y="4585774"/>
              <a:ext cx="766885" cy="432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15" idx="0"/>
              <a:endCxn id="24" idx="4"/>
            </p:cNvCxnSpPr>
            <p:nvPr/>
          </p:nvCxnSpPr>
          <p:spPr>
            <a:xfrm flipH="1" flipV="1">
              <a:off x="1007605" y="4585774"/>
              <a:ext cx="363640" cy="432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stCxn id="15" idx="0"/>
              <a:endCxn id="22" idx="4"/>
            </p:cNvCxnSpPr>
            <p:nvPr/>
          </p:nvCxnSpPr>
          <p:spPr>
            <a:xfrm flipV="1">
              <a:off x="1371245" y="4585774"/>
              <a:ext cx="39605" cy="432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5" idx="0"/>
              <a:endCxn id="30" idx="4"/>
            </p:cNvCxnSpPr>
            <p:nvPr/>
          </p:nvCxnSpPr>
          <p:spPr>
            <a:xfrm flipV="1">
              <a:off x="1371245" y="4585774"/>
              <a:ext cx="457251" cy="432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stCxn id="13" idx="0"/>
              <a:endCxn id="24" idx="4"/>
            </p:cNvCxnSpPr>
            <p:nvPr/>
          </p:nvCxnSpPr>
          <p:spPr>
            <a:xfrm flipH="1" flipV="1">
              <a:off x="1007605" y="4585774"/>
              <a:ext cx="770485" cy="432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stCxn id="13" idx="0"/>
              <a:endCxn id="22" idx="4"/>
            </p:cNvCxnSpPr>
            <p:nvPr/>
          </p:nvCxnSpPr>
          <p:spPr>
            <a:xfrm flipH="1" flipV="1">
              <a:off x="1410850" y="4585774"/>
              <a:ext cx="367240" cy="432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13" idx="0"/>
              <a:endCxn id="30" idx="4"/>
            </p:cNvCxnSpPr>
            <p:nvPr/>
          </p:nvCxnSpPr>
          <p:spPr>
            <a:xfrm flipV="1">
              <a:off x="1778090" y="4585774"/>
              <a:ext cx="50406" cy="432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3" idx="0"/>
              <a:endCxn id="29" idx="4"/>
            </p:cNvCxnSpPr>
            <p:nvPr/>
          </p:nvCxnSpPr>
          <p:spPr>
            <a:xfrm flipV="1">
              <a:off x="1778090" y="4585774"/>
              <a:ext cx="453651" cy="432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21" idx="0"/>
              <a:endCxn id="30" idx="4"/>
            </p:cNvCxnSpPr>
            <p:nvPr/>
          </p:nvCxnSpPr>
          <p:spPr>
            <a:xfrm flipH="1" flipV="1">
              <a:off x="1828496" y="4585774"/>
              <a:ext cx="356439" cy="432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21" idx="0"/>
              <a:endCxn id="29" idx="4"/>
            </p:cNvCxnSpPr>
            <p:nvPr/>
          </p:nvCxnSpPr>
          <p:spPr>
            <a:xfrm flipV="1">
              <a:off x="2184935" y="4585774"/>
              <a:ext cx="46806" cy="432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21" idx="0"/>
              <a:endCxn id="23" idx="4"/>
            </p:cNvCxnSpPr>
            <p:nvPr/>
          </p:nvCxnSpPr>
          <p:spPr>
            <a:xfrm flipV="1">
              <a:off x="2184935" y="4585774"/>
              <a:ext cx="1357352" cy="432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stCxn id="20" idx="0"/>
              <a:endCxn id="30" idx="4"/>
            </p:cNvCxnSpPr>
            <p:nvPr/>
          </p:nvCxnSpPr>
          <p:spPr>
            <a:xfrm flipH="1" flipV="1">
              <a:off x="1828496" y="4585774"/>
              <a:ext cx="763285" cy="432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stCxn id="20" idx="0"/>
              <a:endCxn id="29" idx="4"/>
            </p:cNvCxnSpPr>
            <p:nvPr/>
          </p:nvCxnSpPr>
          <p:spPr>
            <a:xfrm flipH="1" flipV="1">
              <a:off x="2231741" y="4585774"/>
              <a:ext cx="360040" cy="432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stCxn id="20" idx="0"/>
              <a:endCxn id="23" idx="4"/>
            </p:cNvCxnSpPr>
            <p:nvPr/>
          </p:nvCxnSpPr>
          <p:spPr>
            <a:xfrm flipV="1">
              <a:off x="2591781" y="4585774"/>
              <a:ext cx="950506" cy="432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stCxn id="20" idx="0"/>
              <a:endCxn id="26" idx="4"/>
            </p:cNvCxnSpPr>
            <p:nvPr/>
          </p:nvCxnSpPr>
          <p:spPr>
            <a:xfrm flipV="1">
              <a:off x="2591781" y="4585774"/>
              <a:ext cx="1360951" cy="432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>
              <a:stCxn id="14" idx="0"/>
              <a:endCxn id="29" idx="4"/>
            </p:cNvCxnSpPr>
            <p:nvPr/>
          </p:nvCxnSpPr>
          <p:spPr>
            <a:xfrm flipH="1" flipV="1">
              <a:off x="2231741" y="4585774"/>
              <a:ext cx="1670586" cy="432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>
              <a:stCxn id="14" idx="0"/>
              <a:endCxn id="23" idx="4"/>
            </p:cNvCxnSpPr>
            <p:nvPr/>
          </p:nvCxnSpPr>
          <p:spPr>
            <a:xfrm flipH="1" flipV="1">
              <a:off x="3542287" y="4585774"/>
              <a:ext cx="360040" cy="432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stCxn id="14" idx="0"/>
              <a:endCxn id="26" idx="4"/>
            </p:cNvCxnSpPr>
            <p:nvPr/>
          </p:nvCxnSpPr>
          <p:spPr>
            <a:xfrm flipV="1">
              <a:off x="3902327" y="4585774"/>
              <a:ext cx="50405" cy="432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>
              <a:stCxn id="14" idx="0"/>
              <a:endCxn id="27" idx="5"/>
            </p:cNvCxnSpPr>
            <p:nvPr/>
          </p:nvCxnSpPr>
          <p:spPr>
            <a:xfrm flipV="1">
              <a:off x="3902327" y="4554138"/>
              <a:ext cx="537226" cy="4636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>
              <a:stCxn id="17" idx="0"/>
              <a:endCxn id="29" idx="4"/>
            </p:cNvCxnSpPr>
            <p:nvPr/>
          </p:nvCxnSpPr>
          <p:spPr>
            <a:xfrm flipH="1" flipV="1">
              <a:off x="2231741" y="4585774"/>
              <a:ext cx="2073831" cy="432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>
              <a:stCxn id="17" idx="0"/>
              <a:endCxn id="23" idx="4"/>
            </p:cNvCxnSpPr>
            <p:nvPr/>
          </p:nvCxnSpPr>
          <p:spPr>
            <a:xfrm flipH="1" flipV="1">
              <a:off x="3542287" y="4585774"/>
              <a:ext cx="763285" cy="432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>
              <a:stCxn id="17" idx="0"/>
              <a:endCxn id="26" idx="4"/>
            </p:cNvCxnSpPr>
            <p:nvPr/>
          </p:nvCxnSpPr>
          <p:spPr>
            <a:xfrm flipH="1" flipV="1">
              <a:off x="3952732" y="4585774"/>
              <a:ext cx="352840" cy="432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>
              <a:stCxn id="18" idx="0"/>
              <a:endCxn id="32" idx="5"/>
            </p:cNvCxnSpPr>
            <p:nvPr/>
          </p:nvCxnSpPr>
          <p:spPr>
            <a:xfrm flipV="1">
              <a:off x="4708816" y="4549492"/>
              <a:ext cx="551628" cy="4683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>
              <a:stCxn id="18" idx="0"/>
              <a:endCxn id="31" idx="4"/>
            </p:cNvCxnSpPr>
            <p:nvPr/>
          </p:nvCxnSpPr>
          <p:spPr>
            <a:xfrm flipV="1">
              <a:off x="4708816" y="4581128"/>
              <a:ext cx="64806" cy="4366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>
              <a:stCxn id="18" idx="0"/>
              <a:endCxn id="27" idx="4"/>
            </p:cNvCxnSpPr>
            <p:nvPr/>
          </p:nvCxnSpPr>
          <p:spPr>
            <a:xfrm flipH="1" flipV="1">
              <a:off x="4363177" y="4585774"/>
              <a:ext cx="345639" cy="432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>
              <a:stCxn id="17" idx="0"/>
              <a:endCxn id="27" idx="4"/>
            </p:cNvCxnSpPr>
            <p:nvPr/>
          </p:nvCxnSpPr>
          <p:spPr>
            <a:xfrm flipV="1">
              <a:off x="4305572" y="4585774"/>
              <a:ext cx="57605" cy="432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>
              <a:stCxn id="17" idx="0"/>
              <a:endCxn id="31" idx="4"/>
            </p:cNvCxnSpPr>
            <p:nvPr/>
          </p:nvCxnSpPr>
          <p:spPr>
            <a:xfrm flipV="1">
              <a:off x="4305572" y="4581128"/>
              <a:ext cx="468050" cy="4366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>
              <a:stCxn id="17" idx="0"/>
              <a:endCxn id="32" idx="4"/>
            </p:cNvCxnSpPr>
            <p:nvPr/>
          </p:nvCxnSpPr>
          <p:spPr>
            <a:xfrm flipV="1">
              <a:off x="4305572" y="4581128"/>
              <a:ext cx="878496" cy="4366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>
              <a:stCxn id="25" idx="0"/>
              <a:endCxn id="40" idx="4"/>
            </p:cNvCxnSpPr>
            <p:nvPr/>
          </p:nvCxnSpPr>
          <p:spPr>
            <a:xfrm flipH="1" flipV="1">
              <a:off x="287524" y="3865694"/>
              <a:ext cx="316836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stCxn id="25" idx="0"/>
              <a:endCxn id="39" idx="4"/>
            </p:cNvCxnSpPr>
            <p:nvPr/>
          </p:nvCxnSpPr>
          <p:spPr>
            <a:xfrm flipV="1">
              <a:off x="604360" y="3865694"/>
              <a:ext cx="86409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25" idx="0"/>
              <a:endCxn id="37" idx="4"/>
            </p:cNvCxnSpPr>
            <p:nvPr/>
          </p:nvCxnSpPr>
          <p:spPr>
            <a:xfrm flipV="1">
              <a:off x="604360" y="3865694"/>
              <a:ext cx="489654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24" idx="0"/>
              <a:endCxn id="40" idx="4"/>
            </p:cNvCxnSpPr>
            <p:nvPr/>
          </p:nvCxnSpPr>
          <p:spPr>
            <a:xfrm flipH="1" flipV="1">
              <a:off x="287524" y="3865694"/>
              <a:ext cx="720081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24" idx="0"/>
              <a:endCxn id="39" idx="4"/>
            </p:cNvCxnSpPr>
            <p:nvPr/>
          </p:nvCxnSpPr>
          <p:spPr>
            <a:xfrm flipH="1" flipV="1">
              <a:off x="690769" y="3865694"/>
              <a:ext cx="316836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24" idx="0"/>
              <a:endCxn id="37" idx="4"/>
            </p:cNvCxnSpPr>
            <p:nvPr/>
          </p:nvCxnSpPr>
          <p:spPr>
            <a:xfrm flipV="1">
              <a:off x="1007605" y="3865694"/>
              <a:ext cx="86409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24" idx="0"/>
              <a:endCxn id="45" idx="4"/>
            </p:cNvCxnSpPr>
            <p:nvPr/>
          </p:nvCxnSpPr>
          <p:spPr>
            <a:xfrm flipV="1">
              <a:off x="1007605" y="3865694"/>
              <a:ext cx="504055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>
              <a:stCxn id="22" idx="0"/>
              <a:endCxn id="37" idx="4"/>
            </p:cNvCxnSpPr>
            <p:nvPr/>
          </p:nvCxnSpPr>
          <p:spPr>
            <a:xfrm flipH="1" flipV="1">
              <a:off x="1094014" y="3865694"/>
              <a:ext cx="316836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>
              <a:stCxn id="22" idx="0"/>
              <a:endCxn id="45" idx="4"/>
            </p:cNvCxnSpPr>
            <p:nvPr/>
          </p:nvCxnSpPr>
          <p:spPr>
            <a:xfrm flipV="1">
              <a:off x="1410850" y="3865694"/>
              <a:ext cx="100810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>
              <a:stCxn id="22" idx="0"/>
              <a:endCxn id="44" idx="4"/>
            </p:cNvCxnSpPr>
            <p:nvPr/>
          </p:nvCxnSpPr>
          <p:spPr>
            <a:xfrm flipV="1">
              <a:off x="1410850" y="3865694"/>
              <a:ext cx="504055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>
              <a:stCxn id="30" idx="0"/>
              <a:endCxn id="45" idx="4"/>
            </p:cNvCxnSpPr>
            <p:nvPr/>
          </p:nvCxnSpPr>
          <p:spPr>
            <a:xfrm flipH="1" flipV="1">
              <a:off x="1511660" y="3865694"/>
              <a:ext cx="316836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>
              <a:stCxn id="30" idx="0"/>
              <a:endCxn id="44" idx="4"/>
            </p:cNvCxnSpPr>
            <p:nvPr/>
          </p:nvCxnSpPr>
          <p:spPr>
            <a:xfrm flipV="1">
              <a:off x="1828496" y="3865694"/>
              <a:ext cx="86409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>
              <a:stCxn id="29" idx="0"/>
              <a:endCxn id="45" idx="4"/>
            </p:cNvCxnSpPr>
            <p:nvPr/>
          </p:nvCxnSpPr>
          <p:spPr>
            <a:xfrm flipH="1" flipV="1">
              <a:off x="1511660" y="3865694"/>
              <a:ext cx="720081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>
              <a:stCxn id="29" idx="0"/>
              <a:endCxn id="44" idx="4"/>
            </p:cNvCxnSpPr>
            <p:nvPr/>
          </p:nvCxnSpPr>
          <p:spPr>
            <a:xfrm flipH="1" flipV="1">
              <a:off x="1914905" y="3865694"/>
              <a:ext cx="316836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>
              <a:stCxn id="30" idx="0"/>
              <a:endCxn id="38" idx="4"/>
            </p:cNvCxnSpPr>
            <p:nvPr/>
          </p:nvCxnSpPr>
          <p:spPr>
            <a:xfrm flipV="1">
              <a:off x="1828496" y="3865694"/>
              <a:ext cx="1396955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>
              <a:stCxn id="29" idx="0"/>
              <a:endCxn id="38" idx="4"/>
            </p:cNvCxnSpPr>
            <p:nvPr/>
          </p:nvCxnSpPr>
          <p:spPr>
            <a:xfrm flipV="1">
              <a:off x="2231741" y="3865694"/>
              <a:ext cx="993710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>
              <a:stCxn id="29" idx="0"/>
              <a:endCxn id="41" idx="4"/>
            </p:cNvCxnSpPr>
            <p:nvPr/>
          </p:nvCxnSpPr>
          <p:spPr>
            <a:xfrm flipV="1">
              <a:off x="2231741" y="3865694"/>
              <a:ext cx="1404155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>
              <a:stCxn id="23" idx="0"/>
              <a:endCxn id="44" idx="4"/>
            </p:cNvCxnSpPr>
            <p:nvPr/>
          </p:nvCxnSpPr>
          <p:spPr>
            <a:xfrm flipH="1" flipV="1">
              <a:off x="1914905" y="3865694"/>
              <a:ext cx="1627382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>
              <a:stCxn id="23" idx="0"/>
              <a:endCxn id="41" idx="4"/>
            </p:cNvCxnSpPr>
            <p:nvPr/>
          </p:nvCxnSpPr>
          <p:spPr>
            <a:xfrm flipV="1">
              <a:off x="3542287" y="3865694"/>
              <a:ext cx="93609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>
              <a:stCxn id="23" idx="0"/>
              <a:endCxn id="42" idx="5"/>
            </p:cNvCxnSpPr>
            <p:nvPr/>
          </p:nvCxnSpPr>
          <p:spPr>
            <a:xfrm flipV="1">
              <a:off x="3542287" y="3834058"/>
              <a:ext cx="580430" cy="5356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>
              <a:stCxn id="26" idx="0"/>
              <a:endCxn id="38" idx="4"/>
            </p:cNvCxnSpPr>
            <p:nvPr/>
          </p:nvCxnSpPr>
          <p:spPr>
            <a:xfrm flipH="1" flipV="1">
              <a:off x="3225451" y="3865694"/>
              <a:ext cx="727281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>
              <a:stCxn id="23" idx="0"/>
              <a:endCxn id="38" idx="4"/>
            </p:cNvCxnSpPr>
            <p:nvPr/>
          </p:nvCxnSpPr>
          <p:spPr>
            <a:xfrm flipH="1" flipV="1">
              <a:off x="3225451" y="3865694"/>
              <a:ext cx="316836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>
              <a:stCxn id="26" idx="0"/>
              <a:endCxn id="41" idx="4"/>
            </p:cNvCxnSpPr>
            <p:nvPr/>
          </p:nvCxnSpPr>
          <p:spPr>
            <a:xfrm flipH="1" flipV="1">
              <a:off x="3635896" y="3865694"/>
              <a:ext cx="316836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>
              <a:stCxn id="26" idx="0"/>
              <a:endCxn id="42" idx="4"/>
            </p:cNvCxnSpPr>
            <p:nvPr/>
          </p:nvCxnSpPr>
          <p:spPr>
            <a:xfrm flipV="1">
              <a:off x="3952732" y="3865694"/>
              <a:ext cx="93609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>
              <a:stCxn id="26" idx="0"/>
              <a:endCxn id="46" idx="4"/>
            </p:cNvCxnSpPr>
            <p:nvPr/>
          </p:nvCxnSpPr>
          <p:spPr>
            <a:xfrm flipV="1">
              <a:off x="3952732" y="3861048"/>
              <a:ext cx="504054" cy="5087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>
              <a:stCxn id="27" idx="0"/>
              <a:endCxn id="41" idx="4"/>
            </p:cNvCxnSpPr>
            <p:nvPr/>
          </p:nvCxnSpPr>
          <p:spPr>
            <a:xfrm flipH="1" flipV="1">
              <a:off x="3635896" y="3865694"/>
              <a:ext cx="727281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>
              <a:stCxn id="27" idx="0"/>
              <a:endCxn id="42" idx="4"/>
            </p:cNvCxnSpPr>
            <p:nvPr/>
          </p:nvCxnSpPr>
          <p:spPr>
            <a:xfrm flipH="1" flipV="1">
              <a:off x="4046341" y="3865694"/>
              <a:ext cx="316836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>
              <a:stCxn id="27" idx="0"/>
              <a:endCxn id="46" idx="4"/>
            </p:cNvCxnSpPr>
            <p:nvPr/>
          </p:nvCxnSpPr>
          <p:spPr>
            <a:xfrm flipV="1">
              <a:off x="4363177" y="3861048"/>
              <a:ext cx="93609" cy="5087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>
              <a:stCxn id="27" idx="0"/>
              <a:endCxn id="47" idx="4"/>
            </p:cNvCxnSpPr>
            <p:nvPr/>
          </p:nvCxnSpPr>
          <p:spPr>
            <a:xfrm flipV="1">
              <a:off x="4363177" y="3861048"/>
              <a:ext cx="504055" cy="5087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>
              <a:stCxn id="31" idx="0"/>
              <a:endCxn id="42" idx="4"/>
            </p:cNvCxnSpPr>
            <p:nvPr/>
          </p:nvCxnSpPr>
          <p:spPr>
            <a:xfrm flipH="1" flipV="1">
              <a:off x="4046341" y="3865694"/>
              <a:ext cx="727281" cy="4994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>
              <a:stCxn id="31" idx="0"/>
              <a:endCxn id="46" idx="4"/>
            </p:cNvCxnSpPr>
            <p:nvPr/>
          </p:nvCxnSpPr>
          <p:spPr>
            <a:xfrm flipH="1" flipV="1">
              <a:off x="4456786" y="3861048"/>
              <a:ext cx="316836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>
              <a:stCxn id="31" idx="0"/>
              <a:endCxn id="47" idx="4"/>
            </p:cNvCxnSpPr>
            <p:nvPr/>
          </p:nvCxnSpPr>
          <p:spPr>
            <a:xfrm flipV="1">
              <a:off x="4773622" y="3861048"/>
              <a:ext cx="93610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>
              <a:stCxn id="31" idx="0"/>
              <a:endCxn id="48" idx="4"/>
            </p:cNvCxnSpPr>
            <p:nvPr/>
          </p:nvCxnSpPr>
          <p:spPr>
            <a:xfrm flipV="1">
              <a:off x="4773622" y="3861048"/>
              <a:ext cx="504056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>
              <a:stCxn id="32" idx="0"/>
              <a:endCxn id="46" idx="4"/>
            </p:cNvCxnSpPr>
            <p:nvPr/>
          </p:nvCxnSpPr>
          <p:spPr>
            <a:xfrm flipH="1" flipV="1">
              <a:off x="4456786" y="3861048"/>
              <a:ext cx="727282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>
              <a:stCxn id="32" idx="0"/>
              <a:endCxn id="47" idx="4"/>
            </p:cNvCxnSpPr>
            <p:nvPr/>
          </p:nvCxnSpPr>
          <p:spPr>
            <a:xfrm flipH="1" flipV="1">
              <a:off x="4867232" y="3861048"/>
              <a:ext cx="316836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>
              <a:stCxn id="32" idx="0"/>
              <a:endCxn id="48" idx="4"/>
            </p:cNvCxnSpPr>
            <p:nvPr/>
          </p:nvCxnSpPr>
          <p:spPr>
            <a:xfrm flipV="1">
              <a:off x="5184068" y="3861048"/>
              <a:ext cx="93610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>
              <a:stCxn id="31" idx="0"/>
              <a:endCxn id="49" idx="4"/>
            </p:cNvCxnSpPr>
            <p:nvPr/>
          </p:nvCxnSpPr>
          <p:spPr>
            <a:xfrm flipV="1">
              <a:off x="4773622" y="3861048"/>
              <a:ext cx="914502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>
              <a:stCxn id="32" idx="0"/>
              <a:endCxn id="49" idx="4"/>
            </p:cNvCxnSpPr>
            <p:nvPr/>
          </p:nvCxnSpPr>
          <p:spPr>
            <a:xfrm flipV="1">
              <a:off x="5184068" y="3861048"/>
              <a:ext cx="504056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/>
          <p:cNvSpPr txBox="1"/>
          <p:nvPr/>
        </p:nvSpPr>
        <p:spPr>
          <a:xfrm>
            <a:off x="6061108" y="2195572"/>
            <a:ext cx="2819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output layer </a:t>
            </a:r>
            <a:r>
              <a:rPr lang="en-US" i="1" dirty="0" smtClean="0"/>
              <a:t>x</a:t>
            </a:r>
            <a:r>
              <a:rPr lang="en-US" dirty="0" smtClean="0"/>
              <a:t>: 28 </a:t>
            </a:r>
            <a:r>
              <a:rPr lang="en-US" dirty="0">
                <a:sym typeface="Symbol" panose="05050102010706020507" pitchFamily="18" charset="2"/>
              </a:rPr>
              <a:t></a:t>
            </a:r>
            <a:r>
              <a:rPr lang="en-US" dirty="0" smtClean="0"/>
              <a:t> 28 units</a:t>
            </a:r>
            <a:endParaRPr lang="en-US" dirty="0"/>
          </a:p>
        </p:txBody>
      </p:sp>
      <p:graphicFrame>
        <p:nvGraphicFramePr>
          <p:cNvPr id="242" name="Object 2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6157315"/>
              </p:ext>
            </p:extLst>
          </p:nvPr>
        </p:nvGraphicFramePr>
        <p:xfrm>
          <a:off x="6440488" y="2513286"/>
          <a:ext cx="2058987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9" name="Equation" r:id="rId7" imgW="1269720" imgH="228600" progId="Equation.3">
                  <p:embed/>
                </p:oleObj>
              </mc:Choice>
              <mc:Fallback>
                <p:oleObj name="Equation" r:id="rId7" imgW="126972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440488" y="2513286"/>
                        <a:ext cx="2058987" cy="371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7" name="TextBox 246"/>
          <p:cNvSpPr txBox="1"/>
          <p:nvPr/>
        </p:nvSpPr>
        <p:spPr>
          <a:xfrm>
            <a:off x="717895" y="4884231"/>
            <a:ext cx="428970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Training task: find </a:t>
            </a:r>
            <a:r>
              <a:rPr lang="en-US" sz="2000" i="1" dirty="0" smtClean="0"/>
              <a:t>W</a:t>
            </a:r>
            <a:r>
              <a:rPr lang="en-US" sz="2000" baseline="-25000" dirty="0" smtClean="0"/>
              <a:t>1</a:t>
            </a:r>
            <a:r>
              <a:rPr lang="en-US" sz="2000" dirty="0"/>
              <a:t>, </a:t>
            </a:r>
            <a:r>
              <a:rPr lang="en-US" sz="2000" i="1" dirty="0" smtClean="0"/>
              <a:t>b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, </a:t>
            </a:r>
            <a:r>
              <a:rPr lang="en-US" sz="2000" i="1" dirty="0" smtClean="0"/>
              <a:t>W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, </a:t>
            </a:r>
            <a:r>
              <a:rPr lang="en-US" sz="2000" i="1" dirty="0" smtClean="0"/>
              <a:t>b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, </a:t>
            </a:r>
            <a:r>
              <a:rPr lang="en-US" sz="2000" i="1" dirty="0" smtClean="0"/>
              <a:t>W</a:t>
            </a:r>
            <a:r>
              <a:rPr lang="en-US" sz="2000" baseline="-25000" dirty="0" smtClean="0"/>
              <a:t>3</a:t>
            </a:r>
            <a:r>
              <a:rPr lang="en-US" sz="2000" dirty="0" smtClean="0"/>
              <a:t>, </a:t>
            </a:r>
            <a:r>
              <a:rPr lang="en-US" sz="2000" i="1" dirty="0" smtClean="0"/>
              <a:t>b</a:t>
            </a:r>
            <a:r>
              <a:rPr lang="en-US" sz="2000" baseline="-25000" dirty="0" smtClean="0"/>
              <a:t>3</a:t>
            </a:r>
            <a:endParaRPr lang="en-US" sz="2000" dirty="0"/>
          </a:p>
        </p:txBody>
      </p:sp>
      <p:sp>
        <p:nvSpPr>
          <p:cNvPr id="248" name="TextBox 247"/>
          <p:cNvSpPr txBox="1"/>
          <p:nvPr/>
        </p:nvSpPr>
        <p:spPr>
          <a:xfrm>
            <a:off x="1189770" y="5750872"/>
            <a:ext cx="6446445" cy="646331"/>
          </a:xfrm>
          <a:prstGeom prst="rect">
            <a:avLst/>
          </a:prstGeom>
          <a:solidFill>
            <a:srgbClr val="C00000">
              <a:alpha val="6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Oops</a:t>
            </a:r>
            <a:r>
              <a:rPr lang="en-US" dirty="0" smtClean="0">
                <a:solidFill>
                  <a:srgbClr val="C00000"/>
                </a:solidFill>
              </a:rPr>
              <a:t>: 100 </a:t>
            </a:r>
            <a:r>
              <a:rPr lang="en-US" dirty="0">
                <a:solidFill>
                  <a:srgbClr val="C00000"/>
                </a:solidFill>
                <a:sym typeface="Symbol" panose="05050102010706020507" pitchFamily="18" charset="2"/>
              </a:rPr>
              <a:t></a:t>
            </a:r>
            <a:r>
              <a:rPr lang="en-US" dirty="0" smtClean="0">
                <a:solidFill>
                  <a:srgbClr val="C00000"/>
                </a:solidFill>
              </a:rPr>
              <a:t> 150 + 150 + 150 </a:t>
            </a:r>
            <a:r>
              <a:rPr lang="en-US" dirty="0">
                <a:solidFill>
                  <a:srgbClr val="C00000"/>
                </a:solidFill>
                <a:sym typeface="Symbol" panose="05050102010706020507" pitchFamily="18" charset="2"/>
              </a:rPr>
              <a:t></a:t>
            </a:r>
            <a:r>
              <a:rPr lang="en-US" dirty="0" smtClean="0">
                <a:solidFill>
                  <a:srgbClr val="C00000"/>
                </a:solidFill>
              </a:rPr>
              <a:t> 300 + 300 + 300 </a:t>
            </a:r>
            <a:r>
              <a:rPr lang="en-US" dirty="0" smtClean="0">
                <a:solidFill>
                  <a:srgbClr val="C00000"/>
                </a:solidFill>
                <a:sym typeface="Symbol" panose="05050102010706020507" pitchFamily="18" charset="2"/>
              </a:rPr>
              <a:t> 28  28 + 28 </a:t>
            </a:r>
            <a:r>
              <a:rPr lang="en-US" dirty="0">
                <a:solidFill>
                  <a:srgbClr val="C00000"/>
                </a:solidFill>
                <a:sym typeface="Symbol" panose="05050102010706020507" pitchFamily="18" charset="2"/>
              </a:rPr>
              <a:t> </a:t>
            </a:r>
            <a:r>
              <a:rPr lang="en-US" dirty="0" smtClean="0">
                <a:solidFill>
                  <a:srgbClr val="C00000"/>
                </a:solidFill>
                <a:sym typeface="Symbol" panose="05050102010706020507" pitchFamily="18" charset="2"/>
              </a:rPr>
              <a:t>28</a:t>
            </a:r>
            <a:br>
              <a:rPr lang="en-US" dirty="0" smtClean="0">
                <a:solidFill>
                  <a:srgbClr val="C00000"/>
                </a:solidFill>
                <a:sym typeface="Symbol" panose="05050102010706020507" pitchFamily="18" charset="2"/>
              </a:rPr>
            </a:br>
            <a:r>
              <a:rPr lang="en-US" dirty="0" smtClean="0">
                <a:solidFill>
                  <a:srgbClr val="C00000"/>
                </a:solidFill>
                <a:sym typeface="Symbol" panose="05050102010706020507" pitchFamily="18" charset="2"/>
              </a:rPr>
              <a:t>                            = 296,434</a:t>
            </a:r>
            <a:r>
              <a:rPr lang="en-US" dirty="0" smtClean="0">
                <a:solidFill>
                  <a:srgbClr val="C00000"/>
                </a:solidFill>
              </a:rPr>
              <a:t> unknown variables to determine!</a:t>
            </a:r>
            <a:endParaRPr lang="en-US" dirty="0">
              <a:solidFill>
                <a:srgbClr val="C00000"/>
              </a:solidFill>
            </a:endParaRPr>
          </a:p>
        </p:txBody>
      </p:sp>
      <p:grpSp>
        <p:nvGrpSpPr>
          <p:cNvPr id="250" name="Group 249"/>
          <p:cNvGrpSpPr/>
          <p:nvPr/>
        </p:nvGrpSpPr>
        <p:grpSpPr>
          <a:xfrm>
            <a:off x="285750" y="1412875"/>
            <a:ext cx="1997075" cy="665132"/>
            <a:chOff x="285750" y="1412875"/>
            <a:chExt cx="1997075" cy="665132"/>
          </a:xfrm>
        </p:grpSpPr>
        <p:graphicFrame>
          <p:nvGraphicFramePr>
            <p:cNvPr id="4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8649863"/>
                </p:ext>
              </p:extLst>
            </p:nvPr>
          </p:nvGraphicFramePr>
          <p:xfrm>
            <a:off x="285750" y="1412875"/>
            <a:ext cx="1997075" cy="3889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80" name="Equation" r:id="rId9" imgW="1041120" imgH="203040" progId="Equation.3">
                    <p:embed/>
                  </p:oleObj>
                </mc:Choice>
                <mc:Fallback>
                  <p:oleObj name="Equation" r:id="rId9" imgW="1041120" imgH="20304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85750" y="1412875"/>
                          <a:ext cx="1997075" cy="3889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9" name="Object 24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40440813"/>
                </p:ext>
              </p:extLst>
            </p:nvPr>
          </p:nvGraphicFramePr>
          <p:xfrm>
            <a:off x="1025221" y="1811307"/>
            <a:ext cx="803275" cy="266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81" name="Equation" r:id="rId11" imgW="419040" imgH="139680" progId="Equation.3">
                    <p:embed/>
                  </p:oleObj>
                </mc:Choice>
                <mc:Fallback>
                  <p:oleObj name="Equation" r:id="rId11" imgW="419040" imgH="13968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1025221" y="1811307"/>
                          <a:ext cx="803275" cy="2667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72115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6" grpId="0"/>
      <p:bldP spid="51" grpId="0"/>
      <p:bldP spid="247" grpId="0" animBg="1"/>
      <p:bldP spid="248" grpId="0" animBg="1"/>
    </p:bld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Choose a loss function</a:t>
            </a:r>
          </a:p>
          <a:p>
            <a:pPr lvl="1"/>
            <a:r>
              <a:rPr lang="en-US" dirty="0" smtClean="0"/>
              <a:t>characterizes difference between actual and target output</a:t>
            </a:r>
          </a:p>
          <a:p>
            <a:r>
              <a:rPr lang="en-US" dirty="0" smtClean="0"/>
              <a:t>Initialize variables </a:t>
            </a:r>
            <a:r>
              <a:rPr lang="en-US" i="1" dirty="0" smtClean="0"/>
              <a:t>W</a:t>
            </a:r>
            <a:r>
              <a:rPr lang="en-US" baseline="-25000" dirty="0" smtClean="0"/>
              <a:t>1</a:t>
            </a:r>
            <a:r>
              <a:rPr lang="en-US" dirty="0"/>
              <a:t>, </a:t>
            </a:r>
            <a:r>
              <a:rPr lang="en-US" i="1" dirty="0"/>
              <a:t>b</a:t>
            </a:r>
            <a:r>
              <a:rPr lang="en-US" baseline="-25000" dirty="0"/>
              <a:t>1</a:t>
            </a:r>
            <a:r>
              <a:rPr lang="en-US" dirty="0"/>
              <a:t>, </a:t>
            </a:r>
            <a:r>
              <a:rPr lang="en-US" i="1" dirty="0"/>
              <a:t>W</a:t>
            </a:r>
            <a:r>
              <a:rPr lang="en-US" baseline="-25000" dirty="0"/>
              <a:t>2</a:t>
            </a:r>
            <a:r>
              <a:rPr lang="en-US" dirty="0"/>
              <a:t>, </a:t>
            </a:r>
            <a:r>
              <a:rPr lang="en-US" i="1" dirty="0"/>
              <a:t>b</a:t>
            </a:r>
            <a:r>
              <a:rPr lang="en-US" baseline="-25000" dirty="0"/>
              <a:t>2</a:t>
            </a:r>
            <a:r>
              <a:rPr lang="en-US" dirty="0"/>
              <a:t>, </a:t>
            </a:r>
            <a:r>
              <a:rPr lang="en-US" i="1" dirty="0"/>
              <a:t>W</a:t>
            </a:r>
            <a:r>
              <a:rPr lang="en-US" baseline="-25000" dirty="0"/>
              <a:t>3</a:t>
            </a:r>
            <a:r>
              <a:rPr lang="en-US" dirty="0"/>
              <a:t>, </a:t>
            </a:r>
            <a:r>
              <a:rPr lang="en-US" i="1" dirty="0" smtClean="0"/>
              <a:t>b</a:t>
            </a:r>
            <a:r>
              <a:rPr lang="en-US" baseline="-25000" dirty="0" smtClean="0"/>
              <a:t>3</a:t>
            </a:r>
            <a:r>
              <a:rPr lang="en-US" dirty="0"/>
              <a:t> </a:t>
            </a:r>
            <a:r>
              <a:rPr lang="en-US" dirty="0" smtClean="0"/>
              <a:t>randomly</a:t>
            </a:r>
          </a:p>
          <a:p>
            <a:r>
              <a:rPr lang="en-US" dirty="0" smtClean="0"/>
              <a:t>Repeat</a:t>
            </a:r>
          </a:p>
          <a:p>
            <a:pPr lvl="1"/>
            <a:r>
              <a:rPr lang="en-US" dirty="0" smtClean="0"/>
              <a:t>run on training input</a:t>
            </a:r>
          </a:p>
          <a:p>
            <a:pPr lvl="1"/>
            <a:r>
              <a:rPr lang="en-US" dirty="0" smtClean="0"/>
              <a:t>compute loss function on output</a:t>
            </a:r>
          </a:p>
          <a:p>
            <a:pPr lvl="1"/>
            <a:r>
              <a:rPr lang="en-US" dirty="0" smtClean="0"/>
              <a:t>adjust variables to improve (backpropagation algorithm)</a:t>
            </a:r>
          </a:p>
          <a:p>
            <a:pPr lvl="1"/>
            <a:r>
              <a:rPr lang="en-US" dirty="0" smtClean="0"/>
              <a:t>evaluate stop </a:t>
            </a:r>
            <a:r>
              <a:rPr lang="en-US" dirty="0" err="1" smtClean="0"/>
              <a:t>criterium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9820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Discriminator architecture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07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consistent, elegant API</a:t>
            </a:r>
          </a:p>
          <a:p>
            <a:pPr lvl="1"/>
            <a:r>
              <a:rPr lang="en-US" dirty="0" smtClean="0"/>
              <a:t>restricted to classic machine learning</a:t>
            </a:r>
          </a:p>
          <a:p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smtClean="0"/>
              <a:t>comprehensive library</a:t>
            </a:r>
          </a:p>
          <a:p>
            <a:pPr lvl="1"/>
            <a:r>
              <a:rPr lang="en-US" dirty="0" smtClean="0"/>
              <a:t>somewhat intimidating, if so, use </a:t>
            </a:r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Consider </a:t>
            </a:r>
            <a:r>
              <a:rPr lang="en-US" dirty="0" smtClean="0"/>
              <a:t>using pre-trained </a:t>
            </a:r>
            <a:r>
              <a:rPr lang="en-US" dirty="0" smtClean="0"/>
              <a:t>networks as starting point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74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InspiroBot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http://inspirobot.me</a:t>
            </a:r>
            <a:r>
              <a:rPr lang="en-US" sz="2000" dirty="0" smtClean="0">
                <a:hlinkClick r:id="rId2"/>
              </a:rPr>
              <a:t>/</a:t>
            </a:r>
            <a:r>
              <a:rPr lang="en-US" sz="2000" dirty="0" smtClean="0"/>
              <a:t>)</a:t>
            </a:r>
            <a:endParaRPr lang="en-US" dirty="0" smtClean="0"/>
          </a:p>
          <a:p>
            <a:pPr lvl="1"/>
            <a:r>
              <a:rPr lang="en-US" sz="2000" i="1" dirty="0" smtClean="0"/>
              <a:t>"</a:t>
            </a:r>
            <a:r>
              <a:rPr lang="en-US" sz="2000" i="1" dirty="0"/>
              <a:t>I am an artificial intelligence dedicated to generating unlimited amounts of unique inspirational quotes for endless enrichment of pointless human </a:t>
            </a:r>
            <a:r>
              <a:rPr lang="en-US" sz="2000" i="1" dirty="0" smtClean="0"/>
              <a:t>existence".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472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23" y="3212976"/>
            <a:ext cx="2780928" cy="27809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524" y="3717032"/>
            <a:ext cx="2996952" cy="29969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166" y="2852936"/>
            <a:ext cx="2924944" cy="292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988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Success also depends 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</a:t>
            </a:r>
            <a:r>
              <a:rPr lang="en-US" i="1" dirty="0">
                <a:solidFill>
                  <a:srgbClr val="C00000"/>
                </a:solidFill>
              </a:rPr>
              <a:t>understanding </a:t>
            </a:r>
            <a:r>
              <a:rPr lang="en-US" i="1" dirty="0" smtClean="0">
                <a:solidFill>
                  <a:srgbClr val="C00000"/>
                </a:solidFill>
              </a:rPr>
              <a:t>data &amp; domain!</a:t>
            </a:r>
            <a:endParaRPr lang="en-US" dirty="0" smtClean="0"/>
          </a:p>
          <a:p>
            <a:r>
              <a:rPr lang="en-US" dirty="0" smtClean="0"/>
              <a:t>Many things to explore</a:t>
            </a:r>
            <a:endParaRPr lang="en-US" dirty="0"/>
          </a:p>
          <a:p>
            <a:r>
              <a:rPr lang="en-US" i="1" dirty="0" smtClean="0"/>
              <a:t>Hands-on machine learning with </a:t>
            </a:r>
            <a:r>
              <a:rPr lang="en-US" i="1" dirty="0" err="1" smtClean="0"/>
              <a:t>scikit</a:t>
            </a:r>
            <a:r>
              <a:rPr lang="en-US" i="1" dirty="0" smtClean="0"/>
              <a:t>-learn &amp; </a:t>
            </a:r>
            <a:r>
              <a:rPr lang="en-US" i="1" dirty="0" err="1" smtClean="0"/>
              <a:t>TensorFlow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Aurélien</a:t>
            </a:r>
            <a:r>
              <a:rPr lang="en-US" dirty="0"/>
              <a:t> </a:t>
            </a:r>
            <a:r>
              <a:rPr lang="en-US" dirty="0" err="1" smtClean="0"/>
              <a:t>Géron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O'Reilly,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7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477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483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827584" y="2204864"/>
            <a:ext cx="4248472" cy="6480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771800" y="5517232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</a:p>
          <a:p>
            <a:r>
              <a:rPr lang="en-US" dirty="0" smtClean="0"/>
              <a:t>Here, version 3.5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04048" y="3645024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11781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261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parameters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7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s1,issubset(s2)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733907"/>
            <a:ext cx="350288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  <p:grpSp>
        <p:nvGrpSpPr>
          <p:cNvPr id="23" name="Group 22"/>
          <p:cNvGrpSpPr/>
          <p:nvPr/>
        </p:nvGrpSpPr>
        <p:grpSpPr>
          <a:xfrm>
            <a:off x="5450977" y="1717864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11" name="Rectangle 10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22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10" name="TextBox 9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68959</TotalTime>
  <Words>23338</Words>
  <Application>Microsoft Office PowerPoint</Application>
  <PresentationFormat>On-screen Show (4:3)</PresentationFormat>
  <Paragraphs>5892</Paragraphs>
  <Slides>486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486</vt:i4>
      </vt:variant>
    </vt:vector>
  </HeadingPairs>
  <TitlesOfParts>
    <vt:vector size="497" baseType="lpstr">
      <vt:lpstr>Arial</vt:lpstr>
      <vt:lpstr>Calibri</vt:lpstr>
      <vt:lpstr>Cambria Math</vt:lpstr>
      <vt:lpstr>Courier New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How to run Python using Anaconda?</vt:lpstr>
      <vt:lpstr>Continuum Analytics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Tuples (YADS )</vt:lpstr>
      <vt:lpstr>Returning to dimension numbers…</vt:lpstr>
      <vt:lpstr>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More to the point…</vt:lpstr>
      <vt:lpstr>Making a point… or two</vt:lpstr>
      <vt:lpstr>Object attributes</vt:lpstr>
      <vt:lpstr>Object attributes: control</vt:lpstr>
      <vt:lpstr>Object attribute: setter</vt:lpstr>
      <vt:lpstr>Non-trivial getter/setter</vt:lpstr>
      <vt:lpstr>More object methods I</vt:lpstr>
      <vt:lpstr>More object methods II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Finding repetitions</vt:lpstr>
      <vt:lpstr>Regular expressions: extracting II</vt:lpstr>
      <vt:lpstr>Regular expressions: extracting III</vt:lpstr>
      <vt:lpstr>Regular expressions: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Machine learning</vt:lpstr>
      <vt:lpstr>Introduction</vt:lpstr>
      <vt:lpstr>scikit-learn</vt:lpstr>
      <vt:lpstr>Machine learning tasks</vt:lpstr>
      <vt:lpstr>Data set</vt:lpstr>
      <vt:lpstr>World happiness</vt:lpstr>
      <vt:lpstr>Task 1</vt:lpstr>
      <vt:lpstr>Let's peek…</vt:lpstr>
      <vt:lpstr>Missing values?</vt:lpstr>
      <vt:lpstr>Extracting data</vt:lpstr>
      <vt:lpstr>Numerical attributes pipeline</vt:lpstr>
      <vt:lpstr>Categorical attribute pipeline</vt:lpstr>
      <vt:lpstr>Combining pipelines &amp; execution</vt:lpstr>
      <vt:lpstr>Training &amp; prediction</vt:lpstr>
      <vt:lpstr>Score &amp; errors</vt:lpstr>
      <vt:lpstr>Fine tuning</vt:lpstr>
      <vt:lpstr>Training result</vt:lpstr>
      <vt:lpstr>Testing the model</vt:lpstr>
      <vt:lpstr>Test result</vt:lpstr>
      <vt:lpstr>Task 2</vt:lpstr>
      <vt:lpstr>Data preparation</vt:lpstr>
      <vt:lpstr>Training &amp; scoring</vt:lpstr>
      <vt:lpstr>Testing the model</vt:lpstr>
      <vt:lpstr>Actually…</vt:lpstr>
      <vt:lpstr>Data set properties</vt:lpstr>
      <vt:lpstr>Task 3</vt:lpstr>
      <vt:lpstr>Data preparation &amp; Training</vt:lpstr>
      <vt:lpstr>Examine clusters</vt:lpstr>
      <vt:lpstr>And the winners are…</vt:lpstr>
      <vt:lpstr>TensorFlow</vt:lpstr>
      <vt:lpstr>Task 4</vt:lpstr>
      <vt:lpstr>Generator architecture</vt:lpstr>
      <vt:lpstr>Training</vt:lpstr>
      <vt:lpstr>Discriminator architecture</vt:lpstr>
      <vt:lpstr>Conclusions</vt:lpstr>
      <vt:lpstr>Caveat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949</cp:revision>
  <cp:lastPrinted>2013-05-30T07:55:36Z</cp:lastPrinted>
  <dcterms:created xsi:type="dcterms:W3CDTF">2013-02-08T06:04:20Z</dcterms:created>
  <dcterms:modified xsi:type="dcterms:W3CDTF">2017-07-05T15:12:23Z</dcterms:modified>
</cp:coreProperties>
</file>